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4" r:id="rId5"/>
    <p:sldId id="289" r:id="rId6"/>
    <p:sldId id="308" r:id="rId7"/>
    <p:sldId id="292" r:id="rId8"/>
    <p:sldId id="310" r:id="rId9"/>
    <p:sldId id="313" r:id="rId10"/>
    <p:sldId id="311" r:id="rId11"/>
    <p:sldId id="293" r:id="rId12"/>
    <p:sldId id="295" r:id="rId13"/>
    <p:sldId id="312" r:id="rId14"/>
    <p:sldId id="317" r:id="rId15"/>
    <p:sldId id="307" r:id="rId16"/>
    <p:sldId id="314" r:id="rId17"/>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 userDrawn="1">
          <p15:clr>
            <a:srgbClr val="A4A3A4"/>
          </p15:clr>
        </p15:guide>
        <p15:guide id="2" pos="7673" userDrawn="1">
          <p15:clr>
            <a:srgbClr val="A4A3A4"/>
          </p15:clr>
        </p15:guide>
        <p15:guide id="3" orient="horz" pos="640" userDrawn="1">
          <p15:clr>
            <a:srgbClr val="A4A3A4"/>
          </p15:clr>
        </p15:guide>
        <p15:guide id="4" orient="horz" pos="4315" userDrawn="1">
          <p15:clr>
            <a:srgbClr val="A4A3A4"/>
          </p15:clr>
        </p15:guide>
        <p15:guide id="5" pos="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4C8BD-127E-141D-492F-A5E9C1608C73}" name="Doedens,Jaike J." initials="JD" userId="S::887618@fontys.nl::3f26744c-e89e-40de-b8e8-512aa0775a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k van Eersel" initials="Fv" lastIdx="2" clrIdx="0">
    <p:extLst>
      <p:ext uri="{19B8F6BF-5375-455C-9EA6-DF929625EA0E}">
        <p15:presenceInfo xmlns:p15="http://schemas.microsoft.com/office/powerpoint/2012/main" userId="887bb6f1d2cc1e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17D"/>
    <a:srgbClr val="FF66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12" autoAdjust="0"/>
  </p:normalViewPr>
  <p:slideViewPr>
    <p:cSldViewPr snapToGrid="0">
      <p:cViewPr varScale="1">
        <p:scale>
          <a:sx n="43" d="100"/>
          <a:sy n="43" d="100"/>
        </p:scale>
        <p:origin x="1552" y="20"/>
      </p:cViewPr>
      <p:guideLst>
        <p:guide pos="7"/>
        <p:guide pos="7673"/>
        <p:guide orient="horz" pos="640"/>
        <p:guide orient="horz" pos="4315"/>
        <p:guide pos="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aijmakers,Ragna R." userId="6d38803b-1848-4569-bca5-2b6cfd1856d4" providerId="ADAL" clId="{5291694E-32F2-4338-A15B-7F9BB418F60E}"/>
    <pc:docChg chg="modSld">
      <pc:chgData name="Raaijmakers,Ragna R." userId="6d38803b-1848-4569-bca5-2b6cfd1856d4" providerId="ADAL" clId="{5291694E-32F2-4338-A15B-7F9BB418F60E}" dt="2024-07-15T15:19:18.142" v="34" actId="20577"/>
      <pc:docMkLst>
        <pc:docMk/>
      </pc:docMkLst>
      <pc:sldChg chg="modSp mod">
        <pc:chgData name="Raaijmakers,Ragna R." userId="6d38803b-1848-4569-bca5-2b6cfd1856d4" providerId="ADAL" clId="{5291694E-32F2-4338-A15B-7F9BB418F60E}" dt="2024-07-15T15:17:58.552" v="21" actId="20577"/>
        <pc:sldMkLst>
          <pc:docMk/>
          <pc:sldMk cId="2416242497" sldId="264"/>
        </pc:sldMkLst>
        <pc:spChg chg="mod">
          <ac:chgData name="Raaijmakers,Ragna R." userId="6d38803b-1848-4569-bca5-2b6cfd1856d4" providerId="ADAL" clId="{5291694E-32F2-4338-A15B-7F9BB418F60E}" dt="2024-07-15T15:17:58.552" v="21" actId="20577"/>
          <ac:spMkLst>
            <pc:docMk/>
            <pc:sldMk cId="2416242497" sldId="264"/>
            <ac:spMk id="3" creationId="{16B24F5A-44D0-4C40-2CCC-79E2DA75861D}"/>
          </ac:spMkLst>
        </pc:spChg>
      </pc:sldChg>
      <pc:sldChg chg="modNotesTx">
        <pc:chgData name="Raaijmakers,Ragna R." userId="6d38803b-1848-4569-bca5-2b6cfd1856d4" providerId="ADAL" clId="{5291694E-32F2-4338-A15B-7F9BB418F60E}" dt="2024-07-15T15:18:13.969" v="23" actId="6549"/>
        <pc:sldMkLst>
          <pc:docMk/>
          <pc:sldMk cId="2854207001" sldId="308"/>
        </pc:sldMkLst>
      </pc:sldChg>
      <pc:sldChg chg="modNotesTx">
        <pc:chgData name="Raaijmakers,Ragna R." userId="6d38803b-1848-4569-bca5-2b6cfd1856d4" providerId="ADAL" clId="{5291694E-32F2-4338-A15B-7F9BB418F60E}" dt="2024-07-15T15:18:33.831" v="25" actId="6549"/>
        <pc:sldMkLst>
          <pc:docMk/>
          <pc:sldMk cId="312127748" sldId="310"/>
        </pc:sldMkLst>
      </pc:sldChg>
      <pc:sldChg chg="modNotesTx">
        <pc:chgData name="Raaijmakers,Ragna R." userId="6d38803b-1848-4569-bca5-2b6cfd1856d4" providerId="ADAL" clId="{5291694E-32F2-4338-A15B-7F9BB418F60E}" dt="2024-07-15T15:19:18.142" v="34" actId="20577"/>
        <pc:sldMkLst>
          <pc:docMk/>
          <pc:sldMk cId="3305196049" sldId="312"/>
        </pc:sldMkLst>
      </pc:sldChg>
      <pc:sldChg chg="modNotesTx">
        <pc:chgData name="Raaijmakers,Ragna R." userId="6d38803b-1848-4569-bca5-2b6cfd1856d4" providerId="ADAL" clId="{5291694E-32F2-4338-A15B-7F9BB418F60E}" dt="2024-07-15T15:18:43.530" v="32" actId="20577"/>
        <pc:sldMkLst>
          <pc:docMk/>
          <pc:sldMk cId="486154187"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1B14E80-80AD-4AF0-8357-633A98618E61}" type="datetimeFigureOut">
              <a:rPr lang="nl-NL" smtClean="0"/>
              <a:t>15-7-2024</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71B1766A-2556-4519-A1F4-F6B7BB937507}" type="slidenum">
              <a:rPr lang="nl-NL" smtClean="0"/>
              <a:t>‹nr.›</a:t>
            </a:fld>
            <a:endParaRPr lang="nl-NL"/>
          </a:p>
        </p:txBody>
      </p:sp>
    </p:spTree>
    <p:extLst>
      <p:ext uri="{BB962C8B-B14F-4D97-AF65-F5344CB8AC3E}">
        <p14:creationId xmlns:p14="http://schemas.microsoft.com/office/powerpoint/2010/main" val="88047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1</a:t>
            </a:fld>
            <a:endParaRPr lang="nl-NL"/>
          </a:p>
        </p:txBody>
      </p:sp>
    </p:spTree>
    <p:extLst>
      <p:ext uri="{BB962C8B-B14F-4D97-AF65-F5344CB8AC3E}">
        <p14:creationId xmlns:p14="http://schemas.microsoft.com/office/powerpoint/2010/main" val="384477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latin typeface="WordVisi_MSFontService"/>
              </a:rPr>
              <a:t>Hier zie je een aantal tips voor het vergroten van eigenaarschap. Deze zetten wij in tijdens de leerkring, maar zijn ook goed toepasbaar in de praktijk. Het is de kunst om aan te sluiten bij de behoeften van de studenten. Zie verder de poster met 10 tips voor eigenaarschap.</a:t>
            </a:r>
          </a:p>
          <a:p>
            <a:endParaRPr lang="nl-NL" dirty="0">
              <a:latin typeface="WordVisi_MSFontService"/>
            </a:endParaRPr>
          </a:p>
          <a:p>
            <a:pPr>
              <a:lnSpc>
                <a:spcPct val="107000"/>
              </a:lnSpc>
              <a:spcAft>
                <a:spcPts val="800"/>
              </a:spcAft>
            </a:pPr>
            <a:r>
              <a:rPr lang="nl-NL" sz="1800" u="sng" kern="100" dirty="0">
                <a:effectLst/>
                <a:latin typeface="Arial" panose="020B0604020202020204" pitchFamily="34" charset="0"/>
                <a:ea typeface="Calibri" panose="020F0502020204030204" pitchFamily="34" charset="0"/>
                <a:cs typeface="Times New Roman" panose="02020603050405020304" pitchFamily="18" charset="0"/>
              </a:rPr>
              <a:t>St</a:t>
            </a:r>
            <a:r>
              <a:rPr lang="nl-NL" dirty="0">
                <a:solidFill>
                  <a:srgbClr val="000000"/>
                </a:solidFill>
                <a:latin typeface="WordVisi_MSFontService"/>
              </a:rPr>
              <a:t>udent keuzes laten maken + zelf doelen + acties concretiseren</a:t>
            </a:r>
          </a:p>
          <a:p>
            <a:pPr>
              <a:lnSpc>
                <a:spcPct val="107000"/>
              </a:lnSpc>
              <a:spcAft>
                <a:spcPts val="800"/>
              </a:spcAft>
            </a:pPr>
            <a:r>
              <a:rPr lang="nl-NL">
                <a:solidFill>
                  <a:srgbClr val="000000"/>
                </a:solidFill>
                <a:latin typeface="WordVisi_MSFontService"/>
              </a:rPr>
              <a:t>Als </a:t>
            </a:r>
            <a:r>
              <a:rPr lang="nl-NL" dirty="0">
                <a:solidFill>
                  <a:srgbClr val="000000"/>
                </a:solidFill>
                <a:latin typeface="WordVisi_MSFontService"/>
              </a:rPr>
              <a:t>een student mede mag bepalen waar deze aan werkt in de komende periode, zal deze meer gemotiveerd zijn om de bijbehorende leeruitkomsten te behalen en zich meer verantwoordelijk voor de leertaak/beroepsuitdaging te voelen.</a:t>
            </a:r>
          </a:p>
          <a:p>
            <a:pPr>
              <a:lnSpc>
                <a:spcPct val="107000"/>
              </a:lnSpc>
              <a:spcAft>
                <a:spcPts val="800"/>
              </a:spcAft>
            </a:pPr>
            <a:r>
              <a:rPr lang="nl-NL" dirty="0">
                <a:solidFill>
                  <a:srgbClr val="000000"/>
                </a:solidFill>
                <a:latin typeface="WordVisi_MSFontService"/>
              </a:rPr>
              <a:t>Studenten, die werken aan eigen geconcretiseerde doelen, zullen zich meer eigenaar voelen van het leerproces dat doorlopen moet worden om de  doelen te behalen. In het woord eigenaarschap zit toch niet voor niets het woord eigen.  </a:t>
            </a:r>
          </a:p>
          <a:p>
            <a:pPr>
              <a:lnSpc>
                <a:spcPct val="107000"/>
              </a:lnSpc>
              <a:spcAft>
                <a:spcPts val="800"/>
              </a:spcAft>
            </a:pPr>
            <a:r>
              <a:rPr lang="nl-NL" dirty="0">
                <a:solidFill>
                  <a:srgbClr val="000000"/>
                </a:solidFill>
                <a:latin typeface="WordVisi_MSFontService"/>
              </a:rPr>
              <a:t>Betekenisvolle leeractiviteiten</a:t>
            </a:r>
          </a:p>
          <a:p>
            <a:pPr>
              <a:lnSpc>
                <a:spcPct val="107000"/>
              </a:lnSpc>
              <a:spcAft>
                <a:spcPts val="800"/>
              </a:spcAft>
            </a:pPr>
            <a:r>
              <a:rPr lang="nl-NL" dirty="0">
                <a:solidFill>
                  <a:srgbClr val="000000"/>
                </a:solidFill>
                <a:latin typeface="WordVisi_MSFontService"/>
              </a:rPr>
              <a:t>Leeractiviteiten die betekenis hebben voor de student, zorgen voor hogere betrokkenheid. Als een student belangstelling heeft voor een bepaald onderwerp zal deze meer gemotiveerd zijn om de leertaken/beroepsopdrachten uit te voeren. </a:t>
            </a:r>
          </a:p>
          <a:p>
            <a:pPr>
              <a:lnSpc>
                <a:spcPct val="107000"/>
              </a:lnSpc>
              <a:spcAft>
                <a:spcPts val="800"/>
              </a:spcAft>
            </a:pPr>
            <a:r>
              <a:rPr lang="nl-NL" dirty="0">
                <a:solidFill>
                  <a:srgbClr val="000000"/>
                </a:solidFill>
                <a:latin typeface="WordVisi_MSFontService"/>
              </a:rPr>
              <a:t>Maak leren zichtbaar</a:t>
            </a:r>
          </a:p>
          <a:p>
            <a:pPr>
              <a:lnSpc>
                <a:spcPct val="107000"/>
              </a:lnSpc>
              <a:spcAft>
                <a:spcPts val="800"/>
              </a:spcAft>
            </a:pPr>
            <a:r>
              <a:rPr lang="nl-NL" dirty="0">
                <a:solidFill>
                  <a:srgbClr val="000000"/>
                </a:solidFill>
                <a:latin typeface="WordVisi_MSFontService"/>
              </a:rPr>
              <a:t>Je kunt de student meer verantwoordelijkheid voor diens ontwikkeling laten ervaren, wanneer je zichtbaar maakt wat deze tot nu toe heeft gerealiseerd tot wat er verwacht wordt. Laat (mede) studenten actief nadenken wat de volgend acties kunnen zijn om het verwachte niveau te behalen. </a:t>
            </a:r>
          </a:p>
          <a:p>
            <a:pPr>
              <a:lnSpc>
                <a:spcPct val="107000"/>
              </a:lnSpc>
              <a:spcAft>
                <a:spcPts val="800"/>
              </a:spcAft>
            </a:pPr>
            <a:r>
              <a:rPr lang="nl-NL" dirty="0">
                <a:solidFill>
                  <a:srgbClr val="000000"/>
                </a:solidFill>
                <a:latin typeface="WordVisi_MSFontService"/>
              </a:rPr>
              <a:t>Creëer verantwoordelijkheid</a:t>
            </a:r>
            <a:br>
              <a:rPr lang="nl-NL" dirty="0">
                <a:latin typeface="WordVisi_MSFontService"/>
              </a:rPr>
            </a:br>
            <a:r>
              <a:rPr lang="nl-NL" dirty="0" err="1">
                <a:solidFill>
                  <a:srgbClr val="000000"/>
                </a:solidFill>
                <a:latin typeface="WordVisi_MSFontService"/>
              </a:rPr>
              <a:t>Verantwoordelijkheid</a:t>
            </a:r>
            <a:r>
              <a:rPr lang="nl-NL" dirty="0">
                <a:solidFill>
                  <a:srgbClr val="000000"/>
                </a:solidFill>
                <a:latin typeface="WordVisi_MSFontService"/>
              </a:rPr>
              <a:t> creëert betrokkenheid. Studenten, die weten dat het bereiken van de leeruitkomsten afhangt van hun eigen inzet, zullen zich meer verantwoordelijk voelen voor hun taak en vervolgens meer inzet tonen </a:t>
            </a:r>
          </a:p>
          <a:p>
            <a:pPr>
              <a:lnSpc>
                <a:spcPct val="107000"/>
              </a:lnSpc>
              <a:spcAft>
                <a:spcPts val="800"/>
              </a:spcAft>
            </a:pPr>
            <a:r>
              <a:rPr lang="nl-NL" dirty="0">
                <a:solidFill>
                  <a:srgbClr val="000000"/>
                </a:solidFill>
                <a:latin typeface="WordVisi_MSFontService"/>
              </a:rPr>
              <a:t>Krachtige zelf- en peerevaluatie</a:t>
            </a:r>
          </a:p>
          <a:p>
            <a:pPr>
              <a:lnSpc>
                <a:spcPct val="107000"/>
              </a:lnSpc>
              <a:spcAft>
                <a:spcPts val="800"/>
              </a:spcAft>
            </a:pPr>
            <a:r>
              <a:rPr lang="nl-NL" dirty="0">
                <a:solidFill>
                  <a:srgbClr val="000000"/>
                </a:solidFill>
                <a:latin typeface="WordVisi_MSFontService"/>
              </a:rPr>
              <a:t>Een student, die het eigen leerproces evalueert, leert wat deze de volgend keer kan verbeteren. Ook dit vergroot het gevoel van eigenaarschap van de student en medestudenten. </a:t>
            </a:r>
          </a:p>
          <a:p>
            <a:pPr>
              <a:lnSpc>
                <a:spcPct val="107000"/>
              </a:lnSpc>
              <a:spcAft>
                <a:spcPts val="800"/>
              </a:spcAft>
            </a:pPr>
            <a:r>
              <a:rPr lang="nl-NL" dirty="0">
                <a:solidFill>
                  <a:srgbClr val="000000"/>
                </a:solidFill>
                <a:latin typeface="WordVisi_MSFontService"/>
              </a:rPr>
              <a:t>Bewust van eigen rol</a:t>
            </a:r>
          </a:p>
          <a:p>
            <a:pPr>
              <a:lnSpc>
                <a:spcPct val="107000"/>
              </a:lnSpc>
              <a:spcAft>
                <a:spcPts val="800"/>
              </a:spcAft>
            </a:pPr>
            <a:r>
              <a:rPr lang="nl-NL" dirty="0">
                <a:solidFill>
                  <a:srgbClr val="000000"/>
                </a:solidFill>
                <a:latin typeface="WordVisi_MSFontService"/>
              </a:rPr>
              <a:t>Goed voorbeeld doet goed volgen. Als je als begeleider uitstraalt dat je kunt leren van je fouten en invloed hebt op wat je leert en hoe je leert, kan de student dat gedrag van je overnemen. Jij bent hun rolmodel! </a:t>
            </a:r>
          </a:p>
          <a:p>
            <a:pPr>
              <a:lnSpc>
                <a:spcPct val="107000"/>
              </a:lnSpc>
              <a:spcAft>
                <a:spcPts val="800"/>
              </a:spcAft>
            </a:pPr>
            <a:r>
              <a:rPr lang="nl-NL" dirty="0">
                <a:solidFill>
                  <a:srgbClr val="000000"/>
                </a:solidFill>
                <a:latin typeface="WordVisi_MSFontService"/>
              </a:rPr>
              <a:t>Stimulerende feedback</a:t>
            </a:r>
          </a:p>
          <a:p>
            <a:pPr>
              <a:lnSpc>
                <a:spcPct val="107000"/>
              </a:lnSpc>
              <a:spcAft>
                <a:spcPts val="800"/>
              </a:spcAft>
            </a:pPr>
            <a:r>
              <a:rPr lang="nl-NL" dirty="0">
                <a:solidFill>
                  <a:srgbClr val="000000"/>
                </a:solidFill>
                <a:latin typeface="WordVisi_MSFontService"/>
              </a:rPr>
              <a:t>Geef feedback (feed up, feedback en feed forward) aan studenten die een groei </a:t>
            </a:r>
            <a:r>
              <a:rPr lang="nl-NL" dirty="0" err="1">
                <a:solidFill>
                  <a:srgbClr val="000000"/>
                </a:solidFill>
                <a:latin typeface="WordVisi_MSFontService"/>
              </a:rPr>
              <a:t>mindset</a:t>
            </a:r>
            <a:r>
              <a:rPr lang="nl-NL" dirty="0">
                <a:solidFill>
                  <a:srgbClr val="000000"/>
                </a:solidFill>
                <a:latin typeface="WordVisi_MSFontService"/>
              </a:rPr>
              <a:t> stimuleert</a:t>
            </a:r>
          </a:p>
          <a:p>
            <a:pPr>
              <a:lnSpc>
                <a:spcPct val="107000"/>
              </a:lnSpc>
              <a:spcAft>
                <a:spcPts val="800"/>
              </a:spcAft>
            </a:pPr>
            <a:r>
              <a:rPr lang="nl-NL" dirty="0">
                <a:solidFill>
                  <a:srgbClr val="000000"/>
                </a:solidFill>
                <a:latin typeface="WordVisi_MSFontService"/>
              </a:rPr>
              <a:t>Feedback op proces-en zelfregulatieniveau laat studenten ervaren dat ze zelf invloed hebben op het proces en dat ze kunnen leren van eerdere leerervaringen en fouten. </a:t>
            </a:r>
          </a:p>
          <a:p>
            <a:endParaRPr lang="nl-NL" dirty="0">
              <a:solidFill>
                <a:srgbClr val="000000"/>
              </a:solidFill>
              <a:latin typeface="WordVisi_MSFontService"/>
            </a:endParaRPr>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10</a:t>
            </a:fld>
            <a:endParaRPr lang="nl-NL"/>
          </a:p>
        </p:txBody>
      </p:sp>
    </p:spTree>
    <p:extLst>
      <p:ext uri="{BB962C8B-B14F-4D97-AF65-F5344CB8AC3E}">
        <p14:creationId xmlns:p14="http://schemas.microsoft.com/office/powerpoint/2010/main" val="69842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latin typeface="WordVisi_MSFontService"/>
            </a:endParaRPr>
          </a:p>
          <a:p>
            <a:endParaRPr lang="nl-NL" u="none">
              <a:latin typeface="WordVisi_MSFontService"/>
            </a:endParaRPr>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11</a:t>
            </a:fld>
            <a:endParaRPr lang="nl-NL"/>
          </a:p>
        </p:txBody>
      </p:sp>
    </p:spTree>
    <p:extLst>
      <p:ext uri="{BB962C8B-B14F-4D97-AF65-F5344CB8AC3E}">
        <p14:creationId xmlns:p14="http://schemas.microsoft.com/office/powerpoint/2010/main" val="345998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a:cs typeface="Calibri"/>
              </a:rPr>
              <a:t>Feedback is dan pas effectief wanneer het de student aanzet tot ACTIE.</a:t>
            </a:r>
          </a:p>
          <a:p>
            <a:r>
              <a:rPr lang="nl-NL">
                <a:cs typeface="Calibri"/>
              </a:rPr>
              <a:t>Iedere leerkring wordt afgesloten met een terugkijken op de bijeenkomst.</a:t>
            </a:r>
          </a:p>
          <a:p>
            <a:r>
              <a:rPr lang="nl-NL">
                <a:cs typeface="Calibri"/>
              </a:rPr>
              <a:t>Zowel op proces als op inhoud.</a:t>
            </a:r>
          </a:p>
          <a:p>
            <a:r>
              <a:rPr lang="nl-NL">
                <a:cs typeface="Calibri"/>
              </a:rPr>
              <a:t>Ook de leervragen die NIET aan bod zijn gekomen worden belicht met de vraag; "Wat ga jij er aan doen om deze beantwoord te krijgen?"</a:t>
            </a:r>
          </a:p>
          <a:p>
            <a:r>
              <a:rPr lang="nl-NL">
                <a:cs typeface="Calibri"/>
              </a:rPr>
              <a:t>Zodat de studenten de komende periode (week) ook daadwerkelijk aan de slag gaan.</a:t>
            </a:r>
          </a:p>
          <a:p>
            <a:r>
              <a:rPr lang="nl-NL">
                <a:cs typeface="Calibri"/>
              </a:rPr>
              <a:t>Belangrijk om hier de volgende bijeenkomst weer aan te refereren.</a:t>
            </a:r>
          </a:p>
          <a:p>
            <a:r>
              <a:rPr lang="nl-NL">
                <a:cs typeface="Calibri"/>
              </a:rPr>
              <a:t>Op deze wijze wordt het eigenaarschap nog meer bij de student neergelegd.</a:t>
            </a:r>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12</a:t>
            </a:fld>
            <a:endParaRPr lang="nl-NL"/>
          </a:p>
        </p:txBody>
      </p:sp>
    </p:spTree>
    <p:extLst>
      <p:ext uri="{BB962C8B-B14F-4D97-AF65-F5344CB8AC3E}">
        <p14:creationId xmlns:p14="http://schemas.microsoft.com/office/powerpoint/2010/main" val="324104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56D19-38F8-30BF-D794-110EDF0907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80978AE-2476-7382-CAB1-64BEDB07CD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3E4EC6-42E3-96EB-78F8-07EE09A55CD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3AC94153-591A-8C53-1E2C-BA113E8403DF}"/>
              </a:ext>
            </a:extLst>
          </p:cNvPr>
          <p:cNvSpPr>
            <a:spLocks noGrp="1"/>
          </p:cNvSpPr>
          <p:nvPr>
            <p:ph type="sldNum" sz="quarter" idx="5"/>
          </p:nvPr>
        </p:nvSpPr>
        <p:spPr/>
        <p:txBody>
          <a:bodyPr/>
          <a:lstStyle/>
          <a:p>
            <a:fld id="{DA2EA9D5-7CDC-964D-BBC9-DD4595C1627D}" type="slidenum">
              <a:rPr lang="nl-NL" smtClean="0"/>
              <a:t>13</a:t>
            </a:fld>
            <a:endParaRPr lang="nl-NL"/>
          </a:p>
        </p:txBody>
      </p:sp>
    </p:spTree>
    <p:extLst>
      <p:ext uri="{BB962C8B-B14F-4D97-AF65-F5344CB8AC3E}">
        <p14:creationId xmlns:p14="http://schemas.microsoft.com/office/powerpoint/2010/main" val="119228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2</a:t>
            </a:fld>
            <a:endParaRPr lang="nl-NL"/>
          </a:p>
        </p:txBody>
      </p:sp>
    </p:spTree>
    <p:extLst>
      <p:ext uri="{BB962C8B-B14F-4D97-AF65-F5344CB8AC3E}">
        <p14:creationId xmlns:p14="http://schemas.microsoft.com/office/powerpoint/2010/main" val="383051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0000"/>
                </a:solidFill>
                <a:latin typeface="WordVisi_MSFontService"/>
              </a:rPr>
              <a:t>Iedere bijeenkomst start vanuit de leervragen van de student. We</a:t>
            </a:r>
            <a:r>
              <a:rPr lang="nl-NL" b="0" i="0" dirty="0">
                <a:solidFill>
                  <a:srgbClr val="000000"/>
                </a:solidFill>
                <a:effectLst/>
                <a:latin typeface="WordVisi_MSFontService"/>
              </a:rPr>
              <a:t> laten de deelnemers</a:t>
            </a:r>
            <a:r>
              <a:rPr lang="nl-NL" dirty="0">
                <a:solidFill>
                  <a:srgbClr val="000000"/>
                </a:solidFill>
                <a:latin typeface="WordVisi_MSFontService"/>
              </a:rPr>
              <a:t>(studenten)</a:t>
            </a:r>
            <a:r>
              <a:rPr lang="nl-NL" b="0" i="0" dirty="0">
                <a:solidFill>
                  <a:srgbClr val="000000"/>
                </a:solidFill>
                <a:effectLst/>
                <a:latin typeface="WordVisi_MSFontService"/>
              </a:rPr>
              <a:t> bewust de leervraag zelf houden om eigenaarschap te stimuleren voor het zoeken naar inzichten/antwoorden.</a:t>
            </a:r>
          </a:p>
          <a:p>
            <a:r>
              <a:rPr lang="nl-NL" dirty="0">
                <a:solidFill>
                  <a:srgbClr val="000000"/>
                </a:solidFill>
                <a:latin typeface="WordVisi_MSFontService"/>
              </a:rPr>
              <a:t>De leervragen worden gedeeld zodat het voor iedereen duidelijk is wat er vandaag behandeld gaat worden.</a:t>
            </a:r>
          </a:p>
          <a:p>
            <a:r>
              <a:rPr lang="nl-NL" b="0" i="0" dirty="0">
                <a:solidFill>
                  <a:srgbClr val="000000"/>
                </a:solidFill>
                <a:effectLst/>
                <a:latin typeface="WordVisi_MSFontService"/>
              </a:rPr>
              <a:t>Wij gaan kijken met welke leervragen wij aan de slag kunnen gaan tijdens de workshop. Maar het is dus vooral ieders eigen verantwoordelijkheid om te zorgen dat de leervraag aan bod komt. </a:t>
            </a:r>
            <a:endParaRPr lang="nl-NL" dirty="0"/>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3</a:t>
            </a:fld>
            <a:endParaRPr lang="nl-NL"/>
          </a:p>
        </p:txBody>
      </p:sp>
    </p:spTree>
    <p:extLst>
      <p:ext uri="{BB962C8B-B14F-4D97-AF65-F5344CB8AC3E}">
        <p14:creationId xmlns:p14="http://schemas.microsoft.com/office/powerpoint/2010/main" val="382078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Tijdens de leerkring zetten we werkvormen in om deelnemers (studenten) zelf op zoek te laten gaan naar antwoorden. Op deze manier zet je hen in hun kracht door kennis en ervaring met elkaar te delen of deze kennis op te zoeken. Doordat diverse leerjaren bij elkaar zitten in peergroepen, heeft één van de deelnemers (studenten) vaak een voorbeeld die zij met elkaar kunnen delen. Oudere jaars coachen jongere jaars en jongere jaars zetten oudere jaars aan het denken door de vragen die zij stellen. Soms zetten we bewust deelnemers (studenten) van zelfde leerjaren bij elkaar zodat zij vanuit een zelfde niveau op zoek gaan naar antwoorden. Een voorbeeld hiervan is het praktijkleerplan. (samen op zoek naar succescriteria?)</a:t>
            </a:r>
          </a:p>
          <a:p>
            <a:endParaRPr lang="nl-NL" dirty="0">
              <a:cs typeface="Calibri"/>
            </a:endParaRPr>
          </a:p>
          <a:p>
            <a:r>
              <a:rPr lang="nl-NL" dirty="0">
                <a:cs typeface="Calibri"/>
              </a:rPr>
              <a:t>De werkvorm DDD (denken, delen, doen) zorgt er allereerst voor dat de nog op te nemen kennis aansluit bij bestaande kennis. Nadat de student zelf stil heeft gestaan bij het antwoord wordt dit gedeeld met een ander. De student leert zo haar bevindingen onder woorden te brengen. Men leert van elkanders bevindingen en komt wellicht tot nieuwe informatie. Het "doen" bestaat uit het presenteren aan de ander.</a:t>
            </a:r>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4</a:t>
            </a:fld>
            <a:endParaRPr lang="nl-NL"/>
          </a:p>
        </p:txBody>
      </p:sp>
    </p:spTree>
    <p:extLst>
      <p:ext uri="{BB962C8B-B14F-4D97-AF65-F5344CB8AC3E}">
        <p14:creationId xmlns:p14="http://schemas.microsoft.com/office/powerpoint/2010/main" val="133786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Studenten leren tijdens een leerkring met en van elkaar. Vaak ervaren zij veiligheid bij elkaar waardoor zij fouten durven maken en hier vervolgens van leren. Het zelf op-/uitzoeken hoort hierbij.</a:t>
            </a:r>
            <a:endParaRPr lang="nl-NL" dirty="0"/>
          </a:p>
          <a:p>
            <a:r>
              <a:rPr lang="nl-NL" dirty="0">
                <a:cs typeface="Calibri"/>
              </a:rPr>
              <a:t>(van feedback op een 'onaf' resultaat leert de student meer dan van een product dat volgens de student 'af' is. De student leert de waarde van 'feedforward' omzetten in eigen handelen.)</a:t>
            </a:r>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5</a:t>
            </a:fld>
            <a:endParaRPr lang="nl-NL"/>
          </a:p>
        </p:txBody>
      </p:sp>
    </p:spTree>
    <p:extLst>
      <p:ext uri="{BB962C8B-B14F-4D97-AF65-F5344CB8AC3E}">
        <p14:creationId xmlns:p14="http://schemas.microsoft.com/office/powerpoint/2010/main" val="251659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a:endParaRPr>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6</a:t>
            </a:fld>
            <a:endParaRPr lang="nl-NL"/>
          </a:p>
        </p:txBody>
      </p:sp>
    </p:spTree>
    <p:extLst>
      <p:ext uri="{BB962C8B-B14F-4D97-AF65-F5344CB8AC3E}">
        <p14:creationId xmlns:p14="http://schemas.microsoft.com/office/powerpoint/2010/main" val="43696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De uitdaging die komt kijken bij het vergroten van eigenaarschap is dat studenten uit de comfortzone stappen en over de angst heenstappen fouten te maken. Als begeleider is het onze taak om studenten vertrouwen te geven, niet te laten zwemmen maar kennis aan te vullen waar nodig. Het is de bedoeling de juiste vragen te stellen, achterhalen welke hulp zij nodig hebben om uit de paniekzone te blijven waar studenten denken dat zij iets niet kunnen, ook niet met hulp. Als een student in de leerzone komt en ander gedrag uitprobeert, fouten maakt, nieuwe vaardigheden aanleer dan leidt dit tot groei en ontwikkeling.</a:t>
            </a:r>
          </a:p>
          <a:p>
            <a:r>
              <a:rPr lang="nl-NL">
                <a:cs typeface="Calibri"/>
              </a:rPr>
              <a:t>(het expliciet maken van de </a:t>
            </a:r>
            <a:r>
              <a:rPr lang="nl-NL" err="1">
                <a:cs typeface="Calibri"/>
              </a:rPr>
              <a:t>mindset</a:t>
            </a:r>
            <a:r>
              <a:rPr lang="nl-NL">
                <a:cs typeface="Calibri"/>
              </a:rPr>
              <a:t> en de zone van ontwikkeling draagt bij aan zelfinzicht bij de student)</a:t>
            </a:r>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7</a:t>
            </a:fld>
            <a:endParaRPr lang="nl-NL"/>
          </a:p>
        </p:txBody>
      </p:sp>
    </p:spTree>
    <p:extLst>
      <p:ext uri="{BB962C8B-B14F-4D97-AF65-F5344CB8AC3E}">
        <p14:creationId xmlns:p14="http://schemas.microsoft.com/office/powerpoint/2010/main" val="84795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Deze werkvorm kan ingezet worden om deelnemers (studenten) de opgedane kennis om te laten zetten naar de praktijk. Door in dit geval uit te werken waar iedere rol eigenaar van is ten aanzien van het leerproces van studenten, wordt de eigen rol steeds concreter wat uiteindelijk leidt tot het bedenken en inzetten van acties tot eigenaarschap. Het kan eveneens zorgen voor een perspectiefwisseling bij de studenten aangezien zij zich in dienen te leven in de rol van de ander.</a:t>
            </a:r>
            <a:endParaRPr lang="nl-NL" dirty="0"/>
          </a:p>
          <a:p>
            <a:r>
              <a:rPr lang="nl-NL" dirty="0">
                <a:cs typeface="Calibri"/>
              </a:rPr>
              <a:t>Docenten hebben de taak om tijdens het werken in groepjes rond te lopen en verdiepende vragen te stellen, en feedback, feed up en feed forward te geven.</a:t>
            </a:r>
            <a:endParaRPr lang="nl-NL" dirty="0"/>
          </a:p>
          <a:p>
            <a:r>
              <a:rPr lang="nl-NL" dirty="0">
                <a:cs typeface="Calibri"/>
              </a:rPr>
              <a:t>Vanuit het concretiseren van de afzonderlijke rollen, worden de rollen nu bij elkaar gebracht en acties/activiteiten bedacht om ieders eigenaarschap te stimuleren. In "deze leerkring" dus wat gaat de student doen, wat de begeleider en wat de docent. Deelnemers van een leerkring komen zo tot inzicht en actie, van waaruit zij een planning gaan maken.</a:t>
            </a:r>
          </a:p>
          <a:p>
            <a:endParaRPr lang="nl-NL" dirty="0"/>
          </a:p>
          <a:p>
            <a:endParaRPr lang="nl-NL" dirty="0">
              <a:cs typeface="Calibri"/>
            </a:endParaRPr>
          </a:p>
          <a:p>
            <a:endParaRPr lang="nl-NL" dirty="0">
              <a:cs typeface="Calibri"/>
            </a:endParaRPr>
          </a:p>
          <a:p>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8</a:t>
            </a:fld>
            <a:endParaRPr lang="nl-NL"/>
          </a:p>
        </p:txBody>
      </p:sp>
    </p:spTree>
    <p:extLst>
      <p:ext uri="{BB962C8B-B14F-4D97-AF65-F5344CB8AC3E}">
        <p14:creationId xmlns:p14="http://schemas.microsoft.com/office/powerpoint/2010/main" val="88236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Om met en van elkaar te leren worden tijdens de leerkring inzichten plenair met elkaar gedeeld. Op deze manier kunnen studenten tijdens een leerkring tips/acties filteren die zij zelf in kunnen zetten om zo het leerproces verder vorm te geven. Docenten en medestudenten geven feedback, feed up en feed forward, wat eventueel verwerkt kan worden in de verslaglegging van de professionele ontwikkeling.</a:t>
            </a:r>
            <a:endParaRPr lang="nl-NL"/>
          </a:p>
        </p:txBody>
      </p:sp>
      <p:sp>
        <p:nvSpPr>
          <p:cNvPr id="4" name="Tijdelijke aanduiding voor dianummer 3"/>
          <p:cNvSpPr>
            <a:spLocks noGrp="1"/>
          </p:cNvSpPr>
          <p:nvPr>
            <p:ph type="sldNum" sz="quarter" idx="5"/>
          </p:nvPr>
        </p:nvSpPr>
        <p:spPr/>
        <p:txBody>
          <a:bodyPr/>
          <a:lstStyle/>
          <a:p>
            <a:fld id="{DA2EA9D5-7CDC-964D-BBC9-DD4595C1627D}" type="slidenum">
              <a:rPr lang="nl-NL" smtClean="0"/>
              <a:t>9</a:t>
            </a:fld>
            <a:endParaRPr lang="nl-NL"/>
          </a:p>
        </p:txBody>
      </p:sp>
    </p:spTree>
    <p:extLst>
      <p:ext uri="{BB962C8B-B14F-4D97-AF65-F5344CB8AC3E}">
        <p14:creationId xmlns:p14="http://schemas.microsoft.com/office/powerpoint/2010/main" val="293202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67C03-37CE-46EB-B477-C97B41E3806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4F9EA85-1F8E-4D49-AC77-4C8049094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5088AAB-1257-4895-BE27-F98F5AD9872F}"/>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5" name="Tijdelijke aanduiding voor voettekst 4">
            <a:extLst>
              <a:ext uri="{FF2B5EF4-FFF2-40B4-BE49-F238E27FC236}">
                <a16:creationId xmlns:a16="http://schemas.microsoft.com/office/drawing/2014/main" id="{CE9101AA-DF23-4527-B4EA-3E94370AC5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EC0E91-8556-403E-B398-94D659D2E49B}"/>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380041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3F9EA-8367-47CA-A5C8-A0C11847E17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2442BCA-EEA6-436F-9F17-70B9EA240D6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B3E77E-2096-464D-AB10-9CC3220C49D9}"/>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5" name="Tijdelijke aanduiding voor voettekst 4">
            <a:extLst>
              <a:ext uri="{FF2B5EF4-FFF2-40B4-BE49-F238E27FC236}">
                <a16:creationId xmlns:a16="http://schemas.microsoft.com/office/drawing/2014/main" id="{D2311F74-91FB-48F1-A0FA-79EA18F4A2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8944B8-6E77-4EA7-8792-1CF3748C0CDC}"/>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320574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11A3511-E730-40F5-ADD7-3ADCFF3F74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26EF4E9-D749-4C84-9856-90C103E89FC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5138EC-1D85-4566-9C89-353B450FADDB}"/>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5" name="Tijdelijke aanduiding voor voettekst 4">
            <a:extLst>
              <a:ext uri="{FF2B5EF4-FFF2-40B4-BE49-F238E27FC236}">
                <a16:creationId xmlns:a16="http://schemas.microsoft.com/office/drawing/2014/main" id="{DA684866-AE40-48A6-8770-A5FD1F2E53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29FE37-FD8A-4704-9090-B27951019BB1}"/>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259904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7AFF5-396F-40ED-A491-DFAEDB6A09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035A4EF-DDD3-452A-835A-4F0BE7B45E9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0C7825-06C5-40E2-83CE-72C2C2C4785F}"/>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5" name="Tijdelijke aanduiding voor voettekst 4">
            <a:extLst>
              <a:ext uri="{FF2B5EF4-FFF2-40B4-BE49-F238E27FC236}">
                <a16:creationId xmlns:a16="http://schemas.microsoft.com/office/drawing/2014/main" id="{647B2467-354E-4D48-ADD5-3016BD0256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3A4DE6-FCDD-4D75-833A-9BDDAF247A8B}"/>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406935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5B540-34C2-49E7-A4EB-1D9A1B548A7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704DC42-57E5-49EB-8D21-DCCB8B9984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2CDF588-EE05-445B-8023-DC3F43F35476}"/>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5" name="Tijdelijke aanduiding voor voettekst 4">
            <a:extLst>
              <a:ext uri="{FF2B5EF4-FFF2-40B4-BE49-F238E27FC236}">
                <a16:creationId xmlns:a16="http://schemas.microsoft.com/office/drawing/2014/main" id="{6DF0941D-9676-45E4-9F8B-C6D36B4AB2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73BA8C-E996-444A-8CC5-8395C3506EAC}"/>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11579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7130F-13DE-4D4E-85BA-657532BD9F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54C6F0B-2394-4A04-8E9B-B45BD20004D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CBC5B94-8897-4899-B2E1-E25F3AADE86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E308DF2-0462-48BB-9EBC-67579CF3F5C7}"/>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6" name="Tijdelijke aanduiding voor voettekst 5">
            <a:extLst>
              <a:ext uri="{FF2B5EF4-FFF2-40B4-BE49-F238E27FC236}">
                <a16:creationId xmlns:a16="http://schemas.microsoft.com/office/drawing/2014/main" id="{C37906A5-5578-4EE7-841A-3CF06CD3932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89835A-A923-4E01-953A-20A511ACCDD0}"/>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106147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A2D0A-6AE2-4599-A1FE-1C0AE6674A1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0D24B76-FA4D-4B0A-AA18-E69E5C5D9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21A8F19-DF62-4DB2-AE7F-FD414009A78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6E0BED3-C05D-4906-AE63-D25D6D4A12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9A01494-8BE5-43D3-B6AA-4BC7C684B94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7E41153-A4D3-4C1D-BE46-0C4EE60DCDC5}"/>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8" name="Tijdelijke aanduiding voor voettekst 7">
            <a:extLst>
              <a:ext uri="{FF2B5EF4-FFF2-40B4-BE49-F238E27FC236}">
                <a16:creationId xmlns:a16="http://schemas.microsoft.com/office/drawing/2014/main" id="{58F99A80-8569-4C50-8253-9E9C4802C6C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D77A38D-2702-4652-BE2B-4C022437AAAB}"/>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312458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81036-102C-4906-8DE1-0F9BBEF8867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A7325B5-A624-4CF0-82EA-171E729C4B5F}"/>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4" name="Tijdelijke aanduiding voor voettekst 3">
            <a:extLst>
              <a:ext uri="{FF2B5EF4-FFF2-40B4-BE49-F238E27FC236}">
                <a16:creationId xmlns:a16="http://schemas.microsoft.com/office/drawing/2014/main" id="{19993B52-F81D-49B9-921D-05F8F69E9A9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CC08172-8972-417C-96E2-F0011B2DC7C6}"/>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397452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75388E-5EC1-4CD6-B662-78236772F7D0}"/>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3" name="Tijdelijke aanduiding voor voettekst 2">
            <a:extLst>
              <a:ext uri="{FF2B5EF4-FFF2-40B4-BE49-F238E27FC236}">
                <a16:creationId xmlns:a16="http://schemas.microsoft.com/office/drawing/2014/main" id="{EE790540-10B0-43F4-A3C1-D717CC6BECC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4BEC75C-83FA-4C35-A212-9E54F5F0A6B7}"/>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116114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3E6A8-3123-4E28-9C4D-9EF9DD1FB2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3ACBA6B-E295-4FF0-975B-DF3ECDD9AB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B405B3C-1354-4C1D-ADEB-C76DB362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A8665DC-967E-4E37-898E-FBC137DEC1EF}"/>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6" name="Tijdelijke aanduiding voor voettekst 5">
            <a:extLst>
              <a:ext uri="{FF2B5EF4-FFF2-40B4-BE49-F238E27FC236}">
                <a16:creationId xmlns:a16="http://schemas.microsoft.com/office/drawing/2014/main" id="{53BCEB7F-3D81-472A-92DA-41BC335238A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5E7B09D-1D5D-4EB1-AB6E-5D333996BCBC}"/>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49024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9C798-C731-4F40-8A88-E8A470736B2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C10EC32-A685-4A39-B9E6-53BBC4EAD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F32AEE1-3ACC-48D6-A6FB-21AB5D570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E71D74-400E-420E-8294-1CD65665E19C}"/>
              </a:ext>
            </a:extLst>
          </p:cNvPr>
          <p:cNvSpPr>
            <a:spLocks noGrp="1"/>
          </p:cNvSpPr>
          <p:nvPr>
            <p:ph type="dt" sz="half" idx="10"/>
          </p:nvPr>
        </p:nvSpPr>
        <p:spPr/>
        <p:txBody>
          <a:bodyPr/>
          <a:lstStyle/>
          <a:p>
            <a:fld id="{21FD7601-2A1D-447A-971C-69C1405666BB}" type="datetimeFigureOut">
              <a:rPr lang="nl-NL" smtClean="0"/>
              <a:t>15-7-2024</a:t>
            </a:fld>
            <a:endParaRPr lang="nl-NL"/>
          </a:p>
        </p:txBody>
      </p:sp>
      <p:sp>
        <p:nvSpPr>
          <p:cNvPr id="6" name="Tijdelijke aanduiding voor voettekst 5">
            <a:extLst>
              <a:ext uri="{FF2B5EF4-FFF2-40B4-BE49-F238E27FC236}">
                <a16:creationId xmlns:a16="http://schemas.microsoft.com/office/drawing/2014/main" id="{9A426A68-BE3E-4842-8290-0D4233EA611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113101-8042-4468-81CB-9ED614CAAE50}"/>
              </a:ext>
            </a:extLst>
          </p:cNvPr>
          <p:cNvSpPr>
            <a:spLocks noGrp="1"/>
          </p:cNvSpPr>
          <p:nvPr>
            <p:ph type="sldNum" sz="quarter" idx="12"/>
          </p:nvPr>
        </p:nvSpPr>
        <p:spPr/>
        <p:txBody>
          <a:bodyPr/>
          <a:lstStyle/>
          <a:p>
            <a:fld id="{724CDB2F-4A4E-44D7-8074-97C1B4E2345D}" type="slidenum">
              <a:rPr lang="nl-NL" smtClean="0"/>
              <a:t>‹nr.›</a:t>
            </a:fld>
            <a:endParaRPr lang="nl-NL"/>
          </a:p>
        </p:txBody>
      </p:sp>
    </p:spTree>
    <p:extLst>
      <p:ext uri="{BB962C8B-B14F-4D97-AF65-F5344CB8AC3E}">
        <p14:creationId xmlns:p14="http://schemas.microsoft.com/office/powerpoint/2010/main" val="105834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51F933C-4ADB-4EF1-91C4-59730A4603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85C4F26-F106-4BB1-9470-3808677F3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12A14C-8D4A-428D-A368-A6C55F8D1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D7601-2A1D-447A-971C-69C1405666BB}" type="datetimeFigureOut">
              <a:rPr lang="nl-NL" smtClean="0"/>
              <a:t>15-7-2024</a:t>
            </a:fld>
            <a:endParaRPr lang="nl-NL"/>
          </a:p>
        </p:txBody>
      </p:sp>
      <p:sp>
        <p:nvSpPr>
          <p:cNvPr id="5" name="Tijdelijke aanduiding voor voettekst 4">
            <a:extLst>
              <a:ext uri="{FF2B5EF4-FFF2-40B4-BE49-F238E27FC236}">
                <a16:creationId xmlns:a16="http://schemas.microsoft.com/office/drawing/2014/main" id="{C6533242-39EA-43C8-ABC2-6FC131A4A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248058F-D7C8-40F5-A3CB-B835924A0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CDB2F-4A4E-44D7-8074-97C1B4E2345D}" type="slidenum">
              <a:rPr lang="nl-NL" smtClean="0"/>
              <a:t>‹nr.›</a:t>
            </a:fld>
            <a:endParaRPr lang="nl-NL"/>
          </a:p>
        </p:txBody>
      </p:sp>
    </p:spTree>
    <p:extLst>
      <p:ext uri="{BB962C8B-B14F-4D97-AF65-F5344CB8AC3E}">
        <p14:creationId xmlns:p14="http://schemas.microsoft.com/office/powerpoint/2010/main" val="3463082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tagepleinzorg.nl/hbo/studentjourney/" TargetMode="External"/><Relationship Id="rId5" Type="http://schemas.openxmlformats.org/officeDocument/2006/relationships/hyperlink" Target="https://www.stagepleinzorg.nl/wp-content/uploads/2023/06/HBO_STUDENTJOUNEY_Routekaart_PL_24.pdf"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6F2377E-FDB5-150B-98DB-A75477E7C38F}"/>
              </a:ext>
            </a:extLst>
          </p:cNvPr>
          <p:cNvPicPr>
            <a:picLocks noChangeAspect="1"/>
          </p:cNvPicPr>
          <p:nvPr/>
        </p:nvPicPr>
        <p:blipFill rotWithShape="1">
          <a:blip r:embed="rId3">
            <a:extLst>
              <a:ext uri="{28A0092B-C50C-407E-A947-70E740481C1C}">
                <a14:useLocalDpi xmlns:a14="http://schemas.microsoft.com/office/drawing/2010/main" val="0"/>
              </a:ext>
            </a:extLst>
          </a:blip>
          <a:srcRect t="7491" b="8755"/>
          <a:stretch/>
        </p:blipFill>
        <p:spPr>
          <a:xfrm>
            <a:off x="0" y="815"/>
            <a:ext cx="12192000" cy="6857185"/>
          </a:xfrm>
          <a:prstGeom prst="rect">
            <a:avLst/>
          </a:prstGeom>
        </p:spPr>
      </p:pic>
      <p:pic>
        <p:nvPicPr>
          <p:cNvPr id="32" name="Logo Fontys">
            <a:extLst>
              <a:ext uri="{FF2B5EF4-FFF2-40B4-BE49-F238E27FC236}">
                <a16:creationId xmlns:a16="http://schemas.microsoft.com/office/drawing/2014/main" id="{A5D8A0FD-3336-B849-8A3B-B115BC88F573}"/>
              </a:ext>
            </a:extLst>
          </p:cNvPr>
          <p:cNvPicPr>
            <a:picLocks noChangeAspect="1"/>
          </p:cNvPicPr>
          <p:nvPr/>
        </p:nvPicPr>
        <p:blipFill>
          <a:blip r:embed="rId4"/>
          <a:srcRect/>
          <a:stretch/>
        </p:blipFill>
        <p:spPr>
          <a:xfrm>
            <a:off x="417431" y="345134"/>
            <a:ext cx="1923447" cy="816594"/>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34" name="Fontys Sporthogeschool">
            <a:extLst>
              <a:ext uri="{FF2B5EF4-FFF2-40B4-BE49-F238E27FC236}">
                <a16:creationId xmlns:a16="http://schemas.microsoft.com/office/drawing/2014/main" id="{E9B64FAB-25DA-9E47-A178-AEAE1379DB36}"/>
              </a:ext>
            </a:extLst>
          </p:cNvPr>
          <p:cNvSpPr txBox="1"/>
          <p:nvPr/>
        </p:nvSpPr>
        <p:spPr>
          <a:xfrm>
            <a:off x="2343055" y="1908687"/>
            <a:ext cx="7125566" cy="1523558"/>
          </a:xfrm>
          <a:prstGeom prst="rect">
            <a:avLst/>
          </a:prstGeom>
          <a:solidFill>
            <a:srgbClr val="E5087E"/>
          </a:solid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2000" b="1">
                <a:solidFill>
                  <a:schemeClr val="bg1"/>
                </a:solidFill>
                <a:latin typeface="Arial"/>
                <a:ea typeface="Roboto"/>
                <a:cs typeface="Arial"/>
              </a:rPr>
              <a:t>Workshop</a:t>
            </a:r>
          </a:p>
          <a:p>
            <a:r>
              <a:rPr lang="nl-NL" sz="3200" b="1">
                <a:solidFill>
                  <a:schemeClr val="bg1"/>
                </a:solidFill>
                <a:latin typeface="Arial"/>
                <a:ea typeface="Roboto"/>
                <a:cs typeface="Arial"/>
              </a:rPr>
              <a:t>Eigenaarschap vergroten </a:t>
            </a:r>
          </a:p>
          <a:p>
            <a:r>
              <a:rPr lang="nl-NL" sz="3200" b="1">
                <a:solidFill>
                  <a:schemeClr val="bg1"/>
                </a:solidFill>
                <a:latin typeface="Arial"/>
                <a:ea typeface="Roboto"/>
                <a:cs typeface="Arial"/>
              </a:rPr>
              <a:t>bij de student tijdens praktijkleren</a:t>
            </a:r>
            <a:endParaRPr lang="nl-NL">
              <a:solidFill>
                <a:schemeClr val="bg1"/>
              </a:solidFill>
            </a:endParaRPr>
          </a:p>
        </p:txBody>
      </p:sp>
      <p:sp>
        <p:nvSpPr>
          <p:cNvPr id="3" name="Tekstvak 2">
            <a:extLst>
              <a:ext uri="{FF2B5EF4-FFF2-40B4-BE49-F238E27FC236}">
                <a16:creationId xmlns:a16="http://schemas.microsoft.com/office/drawing/2014/main" id="{16B24F5A-44D0-4C40-2CCC-79E2DA75861D}"/>
              </a:ext>
            </a:extLst>
          </p:cNvPr>
          <p:cNvSpPr txBox="1"/>
          <p:nvPr/>
        </p:nvSpPr>
        <p:spPr>
          <a:xfrm>
            <a:off x="1519445" y="4942058"/>
            <a:ext cx="7658908" cy="830997"/>
          </a:xfrm>
          <a:prstGeom prst="rect">
            <a:avLst/>
          </a:prstGeom>
          <a:noFill/>
        </p:spPr>
        <p:txBody>
          <a:bodyPr wrap="square" rtlCol="0">
            <a:spAutoFit/>
          </a:bodyPr>
          <a:lstStyle/>
          <a:p>
            <a:r>
              <a:rPr lang="nl-NL" sz="2400" dirty="0">
                <a:solidFill>
                  <a:schemeClr val="bg1"/>
                </a:solidFill>
                <a:latin typeface="Arial" panose="020B0604020202020204" pitchFamily="34" charset="0"/>
                <a:cs typeface="Arial" panose="020B0604020202020204" pitchFamily="34" charset="0"/>
              </a:rPr>
              <a:t>Monique van Kasteren en Ragna Raaijmakers </a:t>
            </a:r>
          </a:p>
          <a:p>
            <a:r>
              <a:rPr lang="nl-NL" sz="2400" dirty="0">
                <a:solidFill>
                  <a:schemeClr val="bg1"/>
                </a:solidFill>
                <a:latin typeface="Arial" panose="020B0604020202020204" pitchFamily="34" charset="0"/>
                <a:cs typeface="Arial" panose="020B0604020202020204" pitchFamily="34" charset="0"/>
              </a:rPr>
              <a:t>Werkveldconferentie juni 2024</a:t>
            </a:r>
          </a:p>
        </p:txBody>
      </p:sp>
    </p:spTree>
    <p:extLst>
      <p:ext uri="{BB962C8B-B14F-4D97-AF65-F5344CB8AC3E}">
        <p14:creationId xmlns:p14="http://schemas.microsoft.com/office/powerpoint/2010/main" val="2416242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215690" y="288549"/>
            <a:ext cx="10711936" cy="79626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3600" b="1">
                <a:solidFill>
                  <a:schemeClr val="bg1"/>
                </a:solidFill>
                <a:latin typeface="Arial"/>
                <a:ea typeface="Roboto"/>
                <a:cs typeface="Arial"/>
              </a:rPr>
              <a:t>TIPS OM EIGENAARSCHAP TE VERGROTEN</a:t>
            </a:r>
            <a:endParaRPr lang="nl-NL" sz="3600" b="1">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14" name="Tekstvak 13">
            <a:extLst>
              <a:ext uri="{FF2B5EF4-FFF2-40B4-BE49-F238E27FC236}">
                <a16:creationId xmlns:a16="http://schemas.microsoft.com/office/drawing/2014/main" id="{538DABF5-0A0C-EE71-F275-EDC88C793C93}"/>
              </a:ext>
            </a:extLst>
          </p:cNvPr>
          <p:cNvSpPr txBox="1"/>
          <p:nvPr/>
        </p:nvSpPr>
        <p:spPr>
          <a:xfrm>
            <a:off x="220267" y="1647510"/>
            <a:ext cx="11707359" cy="5743111"/>
          </a:xfrm>
          <a:prstGeom prst="rect">
            <a:avLst/>
          </a:prstGeom>
          <a:noFill/>
        </p:spPr>
        <p:txBody>
          <a:bodyPr wrap="square" lIns="91440" tIns="45720" rIns="91440" bIns="45720" rtlCol="0" anchor="t">
            <a:spAutoFit/>
          </a:bodyPr>
          <a:lstStyle/>
          <a:p>
            <a:pPr marL="285750" indent="-285750">
              <a:spcBef>
                <a:spcPct val="20000"/>
              </a:spcBef>
              <a:buFont typeface="Arial"/>
              <a:buChar char="•"/>
            </a:pPr>
            <a:r>
              <a:rPr lang="nl-NL" sz="3600">
                <a:solidFill>
                  <a:srgbClr val="663366"/>
                </a:solidFill>
                <a:cs typeface="Arial"/>
              </a:rPr>
              <a:t>Laat studenten zelf keuzes maken </a:t>
            </a:r>
            <a:r>
              <a:rPr lang="nl-NL" sz="2800">
                <a:solidFill>
                  <a:srgbClr val="663366"/>
                </a:solidFill>
                <a:cs typeface="Arial"/>
              </a:rPr>
              <a:t>(doelen + acties concretiseren)</a:t>
            </a:r>
            <a:endParaRPr lang="en-US" sz="2800">
              <a:solidFill>
                <a:srgbClr val="663366"/>
              </a:solidFill>
              <a:cs typeface="Arial"/>
            </a:endParaRPr>
          </a:p>
          <a:p>
            <a:pPr marL="285750" indent="-285750">
              <a:spcBef>
                <a:spcPct val="20000"/>
              </a:spcBef>
              <a:buFont typeface="Arial"/>
              <a:buChar char="•"/>
            </a:pPr>
            <a:r>
              <a:rPr lang="nl-NL" sz="3600">
                <a:solidFill>
                  <a:srgbClr val="663366"/>
                </a:solidFill>
                <a:latin typeface="Calibri"/>
                <a:cs typeface="Arial"/>
              </a:rPr>
              <a:t>Zorg voor betekenisvolle leeractiviteiten</a:t>
            </a:r>
            <a:endParaRPr lang="en-US" sz="3600">
              <a:solidFill>
                <a:srgbClr val="663366"/>
              </a:solidFill>
              <a:latin typeface="Calibri"/>
              <a:cs typeface="Arial"/>
            </a:endParaRPr>
          </a:p>
          <a:p>
            <a:pPr marL="285750" indent="-285750">
              <a:spcBef>
                <a:spcPct val="20000"/>
              </a:spcBef>
              <a:buFont typeface="Arial"/>
              <a:buChar char="•"/>
            </a:pPr>
            <a:r>
              <a:rPr lang="nl-NL" sz="3600">
                <a:solidFill>
                  <a:srgbClr val="663366"/>
                </a:solidFill>
                <a:latin typeface="Calibri"/>
                <a:cs typeface="Arial"/>
              </a:rPr>
              <a:t>Creëer verantwoordelijkheid </a:t>
            </a:r>
          </a:p>
          <a:p>
            <a:pPr marL="285750" indent="-285750">
              <a:spcBef>
                <a:spcPct val="20000"/>
              </a:spcBef>
              <a:buFont typeface="Arial"/>
              <a:buChar char="•"/>
            </a:pPr>
            <a:r>
              <a:rPr lang="nl-NL" sz="3600">
                <a:solidFill>
                  <a:srgbClr val="663366"/>
                </a:solidFill>
                <a:latin typeface="Calibri"/>
                <a:cs typeface="Arial"/>
              </a:rPr>
              <a:t>Maak leren zichtbaar (verwachtingen verhelderen)</a:t>
            </a:r>
            <a:endParaRPr lang="en-US" sz="3600">
              <a:solidFill>
                <a:srgbClr val="663366"/>
              </a:solidFill>
              <a:latin typeface="Calibri"/>
              <a:cs typeface="Arial"/>
            </a:endParaRPr>
          </a:p>
          <a:p>
            <a:pPr marL="285750" indent="-285750">
              <a:spcBef>
                <a:spcPct val="20000"/>
              </a:spcBef>
              <a:buFont typeface="Arial"/>
              <a:buChar char="•"/>
            </a:pPr>
            <a:r>
              <a:rPr lang="nl-NL" sz="3600">
                <a:solidFill>
                  <a:srgbClr val="663366"/>
                </a:solidFill>
                <a:latin typeface="Calibri"/>
                <a:cs typeface="Arial"/>
              </a:rPr>
              <a:t>Krachtige zelf-en peerevaluatie</a:t>
            </a:r>
          </a:p>
          <a:p>
            <a:pPr marL="285750" indent="-285750">
              <a:spcBef>
                <a:spcPct val="20000"/>
              </a:spcBef>
              <a:buFont typeface="Arial"/>
              <a:buChar char="•"/>
            </a:pPr>
            <a:r>
              <a:rPr lang="nl-NL" sz="3600">
                <a:solidFill>
                  <a:srgbClr val="663366"/>
                </a:solidFill>
                <a:latin typeface="Calibri"/>
                <a:cs typeface="Arial"/>
              </a:rPr>
              <a:t>Ben je bewust van je eigen rol</a:t>
            </a:r>
            <a:endParaRPr lang="en-US" sz="3600">
              <a:solidFill>
                <a:srgbClr val="663366"/>
              </a:solidFill>
              <a:latin typeface="Calibri"/>
              <a:cs typeface="Arial"/>
            </a:endParaRPr>
          </a:p>
          <a:p>
            <a:pPr marL="285750" indent="-285750">
              <a:spcBef>
                <a:spcPct val="20000"/>
              </a:spcBef>
              <a:buFont typeface="Arial"/>
              <a:buChar char="•"/>
            </a:pPr>
            <a:r>
              <a:rPr lang="nl-NL" sz="3600">
                <a:solidFill>
                  <a:srgbClr val="663366"/>
                </a:solidFill>
                <a:latin typeface="Calibri"/>
                <a:cs typeface="Arial"/>
              </a:rPr>
              <a:t>Stimulerende Feedup-feedforward-feedback</a:t>
            </a:r>
            <a:endParaRPr lang="en-US" sz="3600">
              <a:solidFill>
                <a:srgbClr val="663366"/>
              </a:solidFill>
              <a:latin typeface="Calibri"/>
              <a:cs typeface="Arial"/>
            </a:endParaRPr>
          </a:p>
          <a:p>
            <a:endParaRPr lang="nl-NL" sz="3600">
              <a:cs typeface="Calibri"/>
            </a:endParaRPr>
          </a:p>
          <a:p>
            <a:endParaRPr lang="nl-NL" sz="360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305196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215690" y="288549"/>
            <a:ext cx="10711936" cy="79626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3600" b="1">
                <a:solidFill>
                  <a:schemeClr val="bg1"/>
                </a:solidFill>
                <a:latin typeface="Arial"/>
                <a:ea typeface="Roboto"/>
                <a:cs typeface="Arial"/>
              </a:rPr>
              <a:t>Feedback die eigenaarschap vergroot</a:t>
            </a:r>
            <a:endParaRPr lang="nl-NL" sz="3600" b="1">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14" name="Tekstvak 13">
            <a:extLst>
              <a:ext uri="{FF2B5EF4-FFF2-40B4-BE49-F238E27FC236}">
                <a16:creationId xmlns:a16="http://schemas.microsoft.com/office/drawing/2014/main" id="{538DABF5-0A0C-EE71-F275-EDC88C793C93}"/>
              </a:ext>
            </a:extLst>
          </p:cNvPr>
          <p:cNvSpPr txBox="1"/>
          <p:nvPr/>
        </p:nvSpPr>
        <p:spPr>
          <a:xfrm>
            <a:off x="220267" y="1647510"/>
            <a:ext cx="11707359" cy="1200329"/>
          </a:xfrm>
          <a:prstGeom prst="rect">
            <a:avLst/>
          </a:prstGeom>
          <a:noFill/>
        </p:spPr>
        <p:txBody>
          <a:bodyPr wrap="square" lIns="91440" tIns="45720" rIns="91440" bIns="45720" rtlCol="0" anchor="t">
            <a:spAutoFit/>
          </a:bodyPr>
          <a:lstStyle/>
          <a:p>
            <a:endParaRPr lang="nl-NL" sz="3600">
              <a:cs typeface="Calibri"/>
            </a:endParaRPr>
          </a:p>
          <a:p>
            <a:endParaRPr lang="nl-NL" sz="3600">
              <a:latin typeface="Arial" panose="020B0604020202020204" pitchFamily="34" charset="0"/>
              <a:ea typeface="Roboto" panose="02000000000000000000" pitchFamily="2" charset="0"/>
              <a:cs typeface="Arial" panose="020B0604020202020204" pitchFamily="34" charset="0"/>
            </a:endParaRPr>
          </a:p>
        </p:txBody>
      </p:sp>
      <p:pic>
        <p:nvPicPr>
          <p:cNvPr id="3" name="Tijdelijke aanduiding voor inhoud 1">
            <a:extLst>
              <a:ext uri="{FF2B5EF4-FFF2-40B4-BE49-F238E27FC236}">
                <a16:creationId xmlns:a16="http://schemas.microsoft.com/office/drawing/2014/main" id="{15F246D7-5DBB-9C70-7FD2-FB24B24D9CA0}"/>
              </a:ext>
            </a:extLst>
          </p:cNvPr>
          <p:cNvPicPr>
            <a:picLocks noGrp="1" noChangeAspect="1"/>
          </p:cNvPicPr>
          <p:nvPr>
            <p:ph idx="1"/>
          </p:nvPr>
        </p:nvPicPr>
        <p:blipFill>
          <a:blip r:embed="rId5"/>
          <a:stretch>
            <a:fillRect/>
          </a:stretch>
        </p:blipFill>
        <p:spPr>
          <a:xfrm>
            <a:off x="1867436" y="1462304"/>
            <a:ext cx="8647659" cy="5273347"/>
          </a:xfrm>
          <a:prstGeom prst="rect">
            <a:avLst/>
          </a:prstGeom>
        </p:spPr>
      </p:pic>
    </p:spTree>
    <p:extLst>
      <p:ext uri="{BB962C8B-B14F-4D97-AF65-F5344CB8AC3E}">
        <p14:creationId xmlns:p14="http://schemas.microsoft.com/office/powerpoint/2010/main" val="3693612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114090" y="226996"/>
            <a:ext cx="11077910" cy="91937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nl-NL" sz="4400" b="1">
                <a:solidFill>
                  <a:schemeClr val="bg1"/>
                </a:solidFill>
                <a:latin typeface="Arial"/>
                <a:cs typeface="Arial"/>
              </a:rPr>
              <a:t> EVALUATIE</a:t>
            </a:r>
            <a:endParaRPr lang="nl-NL" sz="3600" b="1">
              <a:solidFill>
                <a:schemeClr val="bg1"/>
              </a:solidFill>
              <a:latin typeface="Arial"/>
              <a:ea typeface="Roboto" panose="02000000000000000000" pitchFamily="2" charset="0"/>
              <a:cs typeface="Arial"/>
            </a:endParaRPr>
          </a:p>
        </p:txBody>
      </p:sp>
      <p:sp>
        <p:nvSpPr>
          <p:cNvPr id="3" name="Tekstvak 2">
            <a:extLst>
              <a:ext uri="{FF2B5EF4-FFF2-40B4-BE49-F238E27FC236}">
                <a16:creationId xmlns:a16="http://schemas.microsoft.com/office/drawing/2014/main" id="{21AFE955-0CF3-B521-1D0B-36D88CA8BC2D}"/>
              </a:ext>
            </a:extLst>
          </p:cNvPr>
          <p:cNvSpPr txBox="1"/>
          <p:nvPr/>
        </p:nvSpPr>
        <p:spPr>
          <a:xfrm>
            <a:off x="527830" y="1896815"/>
            <a:ext cx="11273645" cy="2185214"/>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800" b="1">
                <a:ea typeface="Calibri"/>
                <a:cs typeface="Calibri"/>
              </a:rPr>
              <a:t>Kijkende naar je eigen leervraag, wat ga jij nu DOEN met de ervaringen die je in deze workshop hebt opgedaan?</a:t>
            </a:r>
          </a:p>
          <a:p>
            <a:endParaRPr lang="nl-NL" sz="2000" b="1">
              <a:ea typeface="Calibri"/>
              <a:cs typeface="Calibri"/>
            </a:endParaRPr>
          </a:p>
          <a:p>
            <a:endParaRPr lang="nl-NL" sz="2000" b="1">
              <a:ea typeface="Calibri"/>
              <a:cs typeface="Calibri"/>
            </a:endParaRPr>
          </a:p>
          <a:p>
            <a:endParaRPr lang="nl-NL" sz="2000" b="1">
              <a:ea typeface="Calibri"/>
              <a:cs typeface="Calibri"/>
            </a:endParaRPr>
          </a:p>
          <a:p>
            <a:endParaRPr lang="nl-NL" sz="2000">
              <a:ea typeface="Calibri"/>
              <a:cs typeface="Calibri"/>
            </a:endParaRPr>
          </a:p>
        </p:txBody>
      </p:sp>
      <p:pic>
        <p:nvPicPr>
          <p:cNvPr id="5" name="Afbeelding 5" descr="Afbeelding met tekst, wiel, transport&#10;&#10;Automatisch gegenereerde beschrijving">
            <a:extLst>
              <a:ext uri="{FF2B5EF4-FFF2-40B4-BE49-F238E27FC236}">
                <a16:creationId xmlns:a16="http://schemas.microsoft.com/office/drawing/2014/main" id="{C5AA0943-AEB6-6373-101F-103BDB4D82DF}"/>
              </a:ext>
            </a:extLst>
          </p:cNvPr>
          <p:cNvPicPr>
            <a:picLocks noChangeAspect="1"/>
          </p:cNvPicPr>
          <p:nvPr/>
        </p:nvPicPr>
        <p:blipFill>
          <a:blip r:embed="rId5"/>
          <a:stretch>
            <a:fillRect/>
          </a:stretch>
        </p:blipFill>
        <p:spPr>
          <a:xfrm>
            <a:off x="4859656" y="3155829"/>
            <a:ext cx="1895475" cy="1895475"/>
          </a:xfrm>
          <a:prstGeom prst="rect">
            <a:avLst/>
          </a:prstGeom>
        </p:spPr>
      </p:pic>
    </p:spTree>
    <p:extLst>
      <p:ext uri="{BB962C8B-B14F-4D97-AF65-F5344CB8AC3E}">
        <p14:creationId xmlns:p14="http://schemas.microsoft.com/office/powerpoint/2010/main" val="356509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5B6FD-D90B-A122-1D55-8C5C91A5897D}"/>
            </a:ext>
          </a:extLst>
        </p:cNvPr>
        <p:cNvGrpSpPr/>
        <p:nvPr/>
      </p:nvGrpSpPr>
      <p:grpSpPr>
        <a:xfrm>
          <a:off x="0" y="0"/>
          <a:ext cx="0" cy="0"/>
          <a:chOff x="0" y="0"/>
          <a:chExt cx="0" cy="0"/>
        </a:xfrm>
      </p:grpSpPr>
      <p:pic>
        <p:nvPicPr>
          <p:cNvPr id="10" name="Afbeelding 9">
            <a:extLst>
              <a:ext uri="{FF2B5EF4-FFF2-40B4-BE49-F238E27FC236}">
                <a16:creationId xmlns:a16="http://schemas.microsoft.com/office/drawing/2014/main" id="{E609787E-28AE-25B1-22CE-23B9CC029E6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DAD8DCF7-82BC-06B4-91B9-2EB5B85BF9C2}"/>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81A2AFAF-3A8E-D70D-D4F4-EB759CB97D51}"/>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059C0237-6EC6-F9DC-DC66-409026AFA78D}"/>
              </a:ext>
            </a:extLst>
          </p:cNvPr>
          <p:cNvSpPr txBox="1"/>
          <p:nvPr/>
        </p:nvSpPr>
        <p:spPr>
          <a:xfrm>
            <a:off x="557045" y="197108"/>
            <a:ext cx="11077910" cy="91937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nl-NL" sz="4400" b="1">
                <a:solidFill>
                  <a:schemeClr val="bg1"/>
                </a:solidFill>
                <a:latin typeface="Arial"/>
                <a:cs typeface="Arial"/>
              </a:rPr>
              <a:t> HANDIGE LINKS</a:t>
            </a:r>
            <a:endParaRPr lang="nl-NL" sz="3600" b="1">
              <a:solidFill>
                <a:schemeClr val="bg1"/>
              </a:solidFill>
              <a:latin typeface="Arial"/>
              <a:ea typeface="Roboto" panose="02000000000000000000" pitchFamily="2" charset="0"/>
              <a:cs typeface="Arial"/>
            </a:endParaRPr>
          </a:p>
        </p:txBody>
      </p:sp>
      <p:sp>
        <p:nvSpPr>
          <p:cNvPr id="6" name="Tekstvak 5">
            <a:extLst>
              <a:ext uri="{FF2B5EF4-FFF2-40B4-BE49-F238E27FC236}">
                <a16:creationId xmlns:a16="http://schemas.microsoft.com/office/drawing/2014/main" id="{A9871451-B7EC-6565-F053-DF91A78CD6D7}"/>
              </a:ext>
            </a:extLst>
          </p:cNvPr>
          <p:cNvSpPr txBox="1"/>
          <p:nvPr/>
        </p:nvSpPr>
        <p:spPr>
          <a:xfrm>
            <a:off x="1223010" y="1760220"/>
            <a:ext cx="10035540" cy="2092881"/>
          </a:xfrm>
          <a:prstGeom prst="rect">
            <a:avLst/>
          </a:prstGeom>
          <a:noFill/>
        </p:spPr>
        <p:txBody>
          <a:bodyPr wrap="square" rtlCol="0">
            <a:spAutoFit/>
          </a:bodyPr>
          <a:lstStyle/>
          <a:p>
            <a:pPr marL="285750" indent="-285750">
              <a:buFont typeface="Wingdings" panose="05000000000000000000" pitchFamily="2" charset="2"/>
              <a:buChar char="Ø"/>
            </a:pPr>
            <a:r>
              <a:rPr lang="nl-NL" sz="2800">
                <a:hlinkClick r:id="rId5"/>
              </a:rPr>
              <a:t>Routekaart praktijkleren</a:t>
            </a:r>
            <a:endParaRPr lang="nl-NL" sz="2800"/>
          </a:p>
          <a:p>
            <a:pPr marL="285750" indent="-285750">
              <a:buFont typeface="Wingdings" panose="05000000000000000000" pitchFamily="2" charset="2"/>
              <a:buChar char="Ø"/>
            </a:pPr>
            <a:r>
              <a:rPr lang="nl-NL" sz="2800">
                <a:hlinkClick r:id="rId6"/>
              </a:rPr>
              <a:t>Stagepleinzorg</a:t>
            </a:r>
            <a:r>
              <a:rPr lang="nl-NL" sz="2800"/>
              <a:t>: website waar informatie te vinden is over het praktijkleren en waar de hulpmiddelen beschikbaar zijn.</a:t>
            </a:r>
          </a:p>
          <a:p>
            <a:pPr marL="285750" indent="-285750">
              <a:buFont typeface="Wingdings" panose="05000000000000000000" pitchFamily="2" charset="2"/>
              <a:buChar char="Ø"/>
            </a:pPr>
            <a:endParaRPr lang="nl-NL" sz="2800"/>
          </a:p>
          <a:p>
            <a:pPr marL="285750" indent="-285750">
              <a:buFont typeface="Wingdings" panose="05000000000000000000" pitchFamily="2" charset="2"/>
              <a:buChar char="Ø"/>
            </a:pPr>
            <a:endParaRPr lang="nl-NL"/>
          </a:p>
        </p:txBody>
      </p:sp>
    </p:spTree>
    <p:extLst>
      <p:ext uri="{BB962C8B-B14F-4D97-AF65-F5344CB8AC3E}">
        <p14:creationId xmlns:p14="http://schemas.microsoft.com/office/powerpoint/2010/main" val="3891294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114090" y="226996"/>
            <a:ext cx="6412079" cy="91937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4400" b="1">
                <a:solidFill>
                  <a:schemeClr val="bg1"/>
                </a:solidFill>
                <a:latin typeface="Arial" panose="020B0604020202020204" pitchFamily="34" charset="0"/>
                <a:cs typeface="Arial" panose="020B0604020202020204" pitchFamily="34" charset="0"/>
              </a:rPr>
              <a:t>DOEL</a:t>
            </a:r>
            <a:endParaRPr lang="nl-NL" sz="3600" b="1">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13" name="Fontys Sporthogeschool">
            <a:extLst>
              <a:ext uri="{FF2B5EF4-FFF2-40B4-BE49-F238E27FC236}">
                <a16:creationId xmlns:a16="http://schemas.microsoft.com/office/drawing/2014/main" id="{96AE8FC0-DCE7-8C77-1470-FE034B512809}"/>
              </a:ext>
            </a:extLst>
          </p:cNvPr>
          <p:cNvSpPr txBox="1"/>
          <p:nvPr/>
        </p:nvSpPr>
        <p:spPr>
          <a:xfrm>
            <a:off x="907398" y="2099689"/>
            <a:ext cx="10377204" cy="2458260"/>
          </a:xfrm>
          <a:prstGeom prst="rect">
            <a:avLst/>
          </a:prstGeom>
          <a:solidFill>
            <a:srgbClr val="E5087E"/>
          </a:solid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3600">
                <a:solidFill>
                  <a:schemeClr val="bg1"/>
                </a:solidFill>
                <a:latin typeface="Arial" panose="020B0604020202020204" pitchFamily="34" charset="0"/>
                <a:cs typeface="Arial" panose="020B0604020202020204" pitchFamily="34" charset="0"/>
              </a:rPr>
              <a:t>Je wordt je bewust van je eigen rol t.a.v. eigenaarschap en je krijgt inzichten hoe het eigenaarschap van studenten tijdens praktijkleren vergroot kan worden</a:t>
            </a:r>
          </a:p>
        </p:txBody>
      </p:sp>
    </p:spTree>
    <p:extLst>
      <p:ext uri="{BB962C8B-B14F-4D97-AF65-F5344CB8AC3E}">
        <p14:creationId xmlns:p14="http://schemas.microsoft.com/office/powerpoint/2010/main" val="3149398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215690" y="226994"/>
            <a:ext cx="6412079" cy="91937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4400" b="1">
                <a:solidFill>
                  <a:schemeClr val="bg1"/>
                </a:solidFill>
                <a:latin typeface="Arial" panose="020B0604020202020204" pitchFamily="34" charset="0"/>
                <a:cs typeface="Arial" panose="020B0604020202020204" pitchFamily="34" charset="0"/>
              </a:rPr>
              <a:t>Welkom</a:t>
            </a:r>
            <a:endParaRPr lang="nl-NL" sz="3600" b="1">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14" name="Tekstvak 13">
            <a:extLst>
              <a:ext uri="{FF2B5EF4-FFF2-40B4-BE49-F238E27FC236}">
                <a16:creationId xmlns:a16="http://schemas.microsoft.com/office/drawing/2014/main" id="{538DABF5-0A0C-EE71-F275-EDC88C793C93}"/>
              </a:ext>
            </a:extLst>
          </p:cNvPr>
          <p:cNvSpPr txBox="1"/>
          <p:nvPr/>
        </p:nvSpPr>
        <p:spPr>
          <a:xfrm>
            <a:off x="1215690" y="1591990"/>
            <a:ext cx="10894423" cy="3170099"/>
          </a:xfrm>
          <a:prstGeom prst="rect">
            <a:avLst/>
          </a:prstGeom>
          <a:noFill/>
        </p:spPr>
        <p:txBody>
          <a:bodyPr wrap="square" lIns="91440" tIns="45720" rIns="91440" bIns="45720" rtlCol="0" anchor="t">
            <a:spAutoFit/>
          </a:bodyPr>
          <a:lstStyle/>
          <a:p>
            <a:endParaRPr lang="nl-NL" sz="3600">
              <a:cs typeface="Calibri"/>
            </a:endParaRPr>
          </a:p>
          <a:p>
            <a:pPr marL="571500" indent="-571500">
              <a:buFont typeface="Wingdings" panose="05000000000000000000" pitchFamily="2" charset="2"/>
              <a:buChar char="Ø"/>
            </a:pPr>
            <a:endParaRPr lang="nl-NL" sz="3600"/>
          </a:p>
          <a:p>
            <a:r>
              <a:rPr lang="nl-NL" sz="3600"/>
              <a:t>Formuleer een leervraag voor jezelf voor deze leerkring</a:t>
            </a:r>
          </a:p>
          <a:p>
            <a:r>
              <a:rPr lang="nl-NL" sz="2800" i="1">
                <a:sym typeface="Wingdings" panose="05000000000000000000" pitchFamily="2" charset="2"/>
              </a:rPr>
              <a:t> </a:t>
            </a:r>
            <a:r>
              <a:rPr lang="nl-NL" sz="2800" i="1"/>
              <a:t>Schrijf deze 2 x op een post-it; 1 voor op het bord en 1 om zelf te houden.</a:t>
            </a:r>
          </a:p>
          <a:p>
            <a:endParaRPr lang="nl-NL" sz="3600">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854207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114089" y="288551"/>
            <a:ext cx="10283583" cy="79626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3600" b="1">
                <a:solidFill>
                  <a:schemeClr val="bg1"/>
                </a:solidFill>
                <a:latin typeface="Arial" panose="020B0604020202020204" pitchFamily="34" charset="0"/>
                <a:cs typeface="Arial" panose="020B0604020202020204" pitchFamily="34" charset="0"/>
              </a:rPr>
              <a:t>WAT VERSTA JE ONDER EIGENAARSCHAP?</a:t>
            </a:r>
            <a:endParaRPr lang="nl-NL" sz="3600" b="1">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13" name="Fontys Sporthogeschool">
            <a:extLst>
              <a:ext uri="{FF2B5EF4-FFF2-40B4-BE49-F238E27FC236}">
                <a16:creationId xmlns:a16="http://schemas.microsoft.com/office/drawing/2014/main" id="{96AE8FC0-DCE7-8C77-1470-FE034B512809}"/>
              </a:ext>
            </a:extLst>
          </p:cNvPr>
          <p:cNvSpPr txBox="1"/>
          <p:nvPr/>
        </p:nvSpPr>
        <p:spPr>
          <a:xfrm>
            <a:off x="417431" y="2706469"/>
            <a:ext cx="11395877" cy="2458260"/>
          </a:xfrm>
          <a:prstGeom prst="rect">
            <a:avLst/>
          </a:prstGeom>
          <a:solidFill>
            <a:srgbClr val="E5087E"/>
          </a:solid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571500" indent="-571500">
              <a:buFont typeface="Wingdings" panose="05000000000000000000" pitchFamily="2" charset="2"/>
              <a:buChar char="Ø"/>
            </a:pPr>
            <a:r>
              <a:rPr lang="nl-NL" sz="3600">
                <a:solidFill>
                  <a:schemeClr val="bg1"/>
                </a:solidFill>
                <a:latin typeface="Calibri"/>
                <a:cs typeface="Arial"/>
              </a:rPr>
              <a:t>Bedenk voor jezelf een voorbeeld waarin je eigenaarschap laat zien en wissel dit uit met degene die naast je zit.</a:t>
            </a:r>
          </a:p>
          <a:p>
            <a:pPr marL="571500" indent="-571500">
              <a:buFont typeface="Wingdings" panose="05000000000000000000" pitchFamily="2" charset="2"/>
              <a:buChar char="Ø"/>
            </a:pPr>
            <a:r>
              <a:rPr lang="nl-NL" sz="3600">
                <a:solidFill>
                  <a:schemeClr val="bg1"/>
                </a:solidFill>
                <a:latin typeface="Calibri"/>
                <a:cs typeface="Arial"/>
              </a:rPr>
              <a:t>Probeer met elkaar het begrip eigenaarschap te duiden.</a:t>
            </a:r>
          </a:p>
        </p:txBody>
      </p:sp>
    </p:spTree>
    <p:extLst>
      <p:ext uri="{BB962C8B-B14F-4D97-AF65-F5344CB8AC3E}">
        <p14:creationId xmlns:p14="http://schemas.microsoft.com/office/powerpoint/2010/main" val="3961558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552816" y="277006"/>
            <a:ext cx="10283583" cy="79626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3600" b="1">
                <a:solidFill>
                  <a:schemeClr val="bg1"/>
                </a:solidFill>
                <a:latin typeface="Arial"/>
                <a:cs typeface="Arial"/>
              </a:rPr>
              <a:t>HET VERGROTEN VAN EIGENAARSCHAP</a:t>
            </a:r>
            <a:endParaRPr lang="nl-NL" sz="3600" b="1">
              <a:solidFill>
                <a:schemeClr val="bg1"/>
              </a:solidFill>
              <a:latin typeface="Arial"/>
              <a:ea typeface="Roboto" panose="02000000000000000000" pitchFamily="2" charset="0"/>
              <a:cs typeface="Arial"/>
            </a:endParaRPr>
          </a:p>
        </p:txBody>
      </p:sp>
      <p:sp>
        <p:nvSpPr>
          <p:cNvPr id="3" name="Fontys Sporthogeschool">
            <a:extLst>
              <a:ext uri="{FF2B5EF4-FFF2-40B4-BE49-F238E27FC236}">
                <a16:creationId xmlns:a16="http://schemas.microsoft.com/office/drawing/2014/main" id="{EE5F9CA9-41A3-C41C-38A4-8923261C3EC9}"/>
              </a:ext>
            </a:extLst>
          </p:cNvPr>
          <p:cNvSpPr txBox="1"/>
          <p:nvPr/>
        </p:nvSpPr>
        <p:spPr>
          <a:xfrm>
            <a:off x="324432" y="2435517"/>
            <a:ext cx="11498687" cy="2827592"/>
          </a:xfrm>
          <a:prstGeom prst="rect">
            <a:avLst/>
          </a:prstGeom>
          <a:solidFill>
            <a:srgbClr val="E5087E"/>
          </a:solid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3600">
                <a:solidFill>
                  <a:schemeClr val="bg1"/>
                </a:solidFill>
                <a:latin typeface="Calibri"/>
                <a:ea typeface="roboto"/>
                <a:cs typeface="roboto"/>
              </a:rPr>
              <a:t>Eigenaarschap houdt in dat bevoegdheid en gevoel van verantwoordelijkheid met elkaar in overeenstemming zijn, waardoor overzicht in taken en werkwijze ontstaat. (Peer)Feedback is hierbij een krachtig instrument.</a:t>
            </a:r>
          </a:p>
          <a:p>
            <a:endParaRPr lang="nl-NL" sz="2400" i="1">
              <a:solidFill>
                <a:schemeClr val="bg1"/>
              </a:solidFill>
              <a:latin typeface="Calibri"/>
              <a:ea typeface="Calibri Light"/>
              <a:cs typeface="Calibri Light"/>
            </a:endParaRPr>
          </a:p>
        </p:txBody>
      </p:sp>
    </p:spTree>
    <p:extLst>
      <p:ext uri="{BB962C8B-B14F-4D97-AF65-F5344CB8AC3E}">
        <p14:creationId xmlns:p14="http://schemas.microsoft.com/office/powerpoint/2010/main" val="312127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552816" y="277006"/>
            <a:ext cx="10283583" cy="79626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3600" b="1">
                <a:solidFill>
                  <a:schemeClr val="bg1"/>
                </a:solidFill>
                <a:latin typeface="Arial"/>
                <a:cs typeface="Arial"/>
              </a:rPr>
              <a:t>HET VERGROTEN VAN EIGENAARSCHAP</a:t>
            </a:r>
            <a:endParaRPr lang="nl-NL" sz="3600" b="1">
              <a:solidFill>
                <a:schemeClr val="bg1"/>
              </a:solidFill>
              <a:latin typeface="Arial"/>
              <a:ea typeface="Roboto" panose="02000000000000000000" pitchFamily="2" charset="0"/>
              <a:cs typeface="Arial"/>
            </a:endParaRPr>
          </a:p>
        </p:txBody>
      </p:sp>
      <p:sp>
        <p:nvSpPr>
          <p:cNvPr id="13" name="Fontys Sporthogeschool">
            <a:extLst>
              <a:ext uri="{FF2B5EF4-FFF2-40B4-BE49-F238E27FC236}">
                <a16:creationId xmlns:a16="http://schemas.microsoft.com/office/drawing/2014/main" id="{96AE8FC0-DCE7-8C77-1470-FE034B512809}"/>
              </a:ext>
            </a:extLst>
          </p:cNvPr>
          <p:cNvSpPr txBox="1"/>
          <p:nvPr/>
        </p:nvSpPr>
        <p:spPr>
          <a:xfrm>
            <a:off x="329100" y="2370865"/>
            <a:ext cx="11498687" cy="3012258"/>
          </a:xfrm>
          <a:prstGeom prst="rect">
            <a:avLst/>
          </a:prstGeom>
          <a:solidFill>
            <a:srgbClr val="E5087E"/>
          </a:solid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3600">
                <a:solidFill>
                  <a:schemeClr val="bg1"/>
                </a:solidFill>
                <a:latin typeface="Calibri"/>
                <a:cs typeface="Arial"/>
              </a:rPr>
              <a:t>Studenten zullen vaker uitdagingen aangaan en doorzettingsvermogen tonen wanneer ze weten dat de intelligentie kan groeien en dat hard werken, fouten maken en tegenslagen horen bij het leerproces.</a:t>
            </a:r>
            <a:endParaRPr lang="en-US" sz="3600">
              <a:solidFill>
                <a:schemeClr val="bg1"/>
              </a:solidFill>
              <a:latin typeface="Calibri"/>
              <a:ea typeface="Calibri"/>
              <a:cs typeface="Calibri"/>
            </a:endParaRPr>
          </a:p>
          <a:p>
            <a:pPr marL="571500" indent="-571500">
              <a:buFont typeface="Wingdings" panose="05000000000000000000" pitchFamily="2" charset="2"/>
              <a:buChar char="Ø"/>
            </a:pPr>
            <a:endParaRPr lang="nl-NL" sz="3600">
              <a:solidFill>
                <a:schemeClr val="bg1"/>
              </a:solidFill>
              <a:latin typeface="Arial"/>
              <a:cs typeface="Arial"/>
            </a:endParaRPr>
          </a:p>
        </p:txBody>
      </p:sp>
    </p:spTree>
    <p:extLst>
      <p:ext uri="{BB962C8B-B14F-4D97-AF65-F5344CB8AC3E}">
        <p14:creationId xmlns:p14="http://schemas.microsoft.com/office/powerpoint/2010/main" val="486154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114089" y="288551"/>
            <a:ext cx="10283583" cy="79626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nl-NL" sz="3600" b="1">
                <a:solidFill>
                  <a:schemeClr val="bg1"/>
                </a:solidFill>
                <a:latin typeface="Arial"/>
                <a:cs typeface="Arial"/>
              </a:rPr>
              <a:t>DE UITDAGING</a:t>
            </a:r>
            <a:endParaRPr lang="en-US">
              <a:solidFill>
                <a:schemeClr val="bg1"/>
              </a:solidFill>
              <a:cs typeface="Calibri Light" panose="020F0302020204030204"/>
            </a:endParaRPr>
          </a:p>
        </p:txBody>
      </p:sp>
      <p:sp>
        <p:nvSpPr>
          <p:cNvPr id="13" name="Fontys Sporthogeschool">
            <a:extLst>
              <a:ext uri="{FF2B5EF4-FFF2-40B4-BE49-F238E27FC236}">
                <a16:creationId xmlns:a16="http://schemas.microsoft.com/office/drawing/2014/main" id="{96AE8FC0-DCE7-8C77-1470-FE034B512809}"/>
              </a:ext>
            </a:extLst>
          </p:cNvPr>
          <p:cNvSpPr txBox="1"/>
          <p:nvPr/>
        </p:nvSpPr>
        <p:spPr>
          <a:xfrm>
            <a:off x="-5902" y="1311942"/>
            <a:ext cx="12194163" cy="5706932"/>
          </a:xfrm>
          <a:prstGeom prst="rect">
            <a:avLst/>
          </a:prstGeom>
          <a:solidFill>
            <a:srgbClr val="E5087E"/>
          </a:solid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571500" indent="-571500">
              <a:buFont typeface="Wingdings" panose="05000000000000000000" pitchFamily="2" charset="2"/>
              <a:buChar char="Ø"/>
            </a:pPr>
            <a:endParaRPr lang="nl-NL" sz="3600">
              <a:solidFill>
                <a:schemeClr val="bg1"/>
              </a:solidFill>
              <a:latin typeface="Arial"/>
              <a:cs typeface="Arial"/>
            </a:endParaRPr>
          </a:p>
        </p:txBody>
      </p:sp>
      <p:pic>
        <p:nvPicPr>
          <p:cNvPr id="3" name="Picture 2">
            <a:extLst>
              <a:ext uri="{FF2B5EF4-FFF2-40B4-BE49-F238E27FC236}">
                <a16:creationId xmlns:a16="http://schemas.microsoft.com/office/drawing/2014/main" id="{20277FB2-8F3D-908B-EA19-31759BC133E5}"/>
              </a:ext>
            </a:extLst>
          </p:cNvPr>
          <p:cNvPicPr>
            <a:picLocks noChangeAspect="1"/>
          </p:cNvPicPr>
          <p:nvPr/>
        </p:nvPicPr>
        <p:blipFill>
          <a:blip r:embed="rId5"/>
          <a:stretch>
            <a:fillRect/>
          </a:stretch>
        </p:blipFill>
        <p:spPr>
          <a:xfrm>
            <a:off x="7024084" y="1654629"/>
            <a:ext cx="5050214" cy="4588932"/>
          </a:xfrm>
          <a:prstGeom prst="rect">
            <a:avLst/>
          </a:prstGeom>
        </p:spPr>
      </p:pic>
      <p:pic>
        <p:nvPicPr>
          <p:cNvPr id="5" name="Picture 4">
            <a:extLst>
              <a:ext uri="{FF2B5EF4-FFF2-40B4-BE49-F238E27FC236}">
                <a16:creationId xmlns:a16="http://schemas.microsoft.com/office/drawing/2014/main" id="{9C3F2ECD-FE7F-1D87-79FF-D18BB8427541}"/>
              </a:ext>
            </a:extLst>
          </p:cNvPr>
          <p:cNvPicPr>
            <a:picLocks noChangeAspect="1"/>
          </p:cNvPicPr>
          <p:nvPr/>
        </p:nvPicPr>
        <p:blipFill>
          <a:blip r:embed="rId6"/>
          <a:stretch>
            <a:fillRect/>
          </a:stretch>
        </p:blipFill>
        <p:spPr>
          <a:xfrm>
            <a:off x="206677" y="1653192"/>
            <a:ext cx="6722835" cy="4591805"/>
          </a:xfrm>
          <a:prstGeom prst="rect">
            <a:avLst/>
          </a:prstGeom>
        </p:spPr>
      </p:pic>
    </p:spTree>
    <p:extLst>
      <p:ext uri="{BB962C8B-B14F-4D97-AF65-F5344CB8AC3E}">
        <p14:creationId xmlns:p14="http://schemas.microsoft.com/office/powerpoint/2010/main" val="406010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815"/>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039460" y="226994"/>
            <a:ext cx="11609133" cy="91937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4400" b="1">
                <a:solidFill>
                  <a:schemeClr val="bg1"/>
                </a:solidFill>
                <a:latin typeface="Arial" panose="020B0604020202020204" pitchFamily="34" charset="0"/>
                <a:cs typeface="Arial" panose="020B0604020202020204" pitchFamily="34" charset="0"/>
              </a:rPr>
              <a:t>VERSCHILLENDE PERSPECTIEVEN</a:t>
            </a:r>
            <a:endParaRPr lang="nl-NL" sz="3600" b="1">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b="1"/>
              <a:t>Maak maximaal 3 groepen met een mix van: </a:t>
            </a:r>
          </a:p>
          <a:p>
            <a:pPr marL="0" indent="0">
              <a:buNone/>
            </a:pPr>
            <a:r>
              <a:rPr lang="nl-NL" b="1"/>
              <a:t>- Studenten</a:t>
            </a:r>
          </a:p>
          <a:p>
            <a:pPr>
              <a:buFontTx/>
              <a:buChar char="-"/>
            </a:pPr>
            <a:r>
              <a:rPr lang="nl-NL" b="1"/>
              <a:t>Begeleiders uit de praktijk</a:t>
            </a:r>
          </a:p>
          <a:p>
            <a:pPr>
              <a:buFontTx/>
              <a:buChar char="-"/>
            </a:pPr>
            <a:r>
              <a:rPr lang="nl-NL" b="1"/>
              <a:t>Docenten praktijkleren </a:t>
            </a:r>
            <a:r>
              <a:rPr lang="nl-NL"/>
              <a:t>(indien aanwezig)</a:t>
            </a:r>
          </a:p>
          <a:p>
            <a:pPr marL="0" indent="0">
              <a:buNone/>
            </a:pPr>
            <a:endParaRPr lang="nl-NL"/>
          </a:p>
          <a:p>
            <a:pPr marL="0" indent="0">
              <a:buNone/>
            </a:pPr>
            <a:r>
              <a:rPr lang="nl-NL"/>
              <a:t>Ga in gesprek met elkaar vanuit de rol die je vertegenwoordigt over waar jij eigenaar van bent.</a:t>
            </a:r>
          </a:p>
          <a:p>
            <a:pPr marL="457200" indent="-457200">
              <a:buFont typeface="Wingdings" panose="05000000000000000000" pitchFamily="2" charset="2"/>
              <a:buChar char="Ø"/>
            </a:pPr>
            <a:r>
              <a:rPr lang="nl-NL">
                <a:ea typeface="Roboto"/>
                <a:cs typeface="Arial"/>
              </a:rPr>
              <a:t>H</a:t>
            </a:r>
            <a:r>
              <a:rPr lang="nl-NL" sz="2800">
                <a:ea typeface="Roboto"/>
                <a:cs typeface="Arial"/>
              </a:rPr>
              <a:t>oe kun je jouw eigenaarschap en die van de ander stimuleren</a:t>
            </a:r>
            <a:r>
              <a:rPr lang="nl-NL">
                <a:ea typeface="Roboto"/>
                <a:cs typeface="Arial"/>
              </a:rPr>
              <a:t>?</a:t>
            </a:r>
            <a:endParaRPr lang="nl-NL" sz="2800">
              <a:ea typeface="Roboto"/>
              <a:cs typeface="Arial"/>
            </a:endParaRPr>
          </a:p>
          <a:p>
            <a:pPr marL="457200" indent="-457200">
              <a:buFont typeface="Wingdings" panose="05000000000000000000" pitchFamily="2" charset="2"/>
              <a:buChar char="Ø"/>
            </a:pPr>
            <a:r>
              <a:rPr lang="nl-NL" sz="2800">
                <a:ea typeface="Roboto" panose="02000000000000000000" pitchFamily="2" charset="0"/>
                <a:cs typeface="Arial" panose="020B0604020202020204" pitchFamily="34" charset="0"/>
              </a:rPr>
              <a:t>Noteer inzichten die jullie met elkaar opdoen zodat jullie een pitch hierover kunnen geven</a:t>
            </a:r>
          </a:p>
          <a:p>
            <a:pPr marL="0" indent="0">
              <a:buNone/>
            </a:pPr>
            <a:endParaRPr lang="nl-NL"/>
          </a:p>
        </p:txBody>
      </p:sp>
      <p:pic>
        <p:nvPicPr>
          <p:cNvPr id="9" name="Tijdelijke aanduiding voor inhoud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767" y="1659216"/>
            <a:ext cx="3375101" cy="2103496"/>
          </a:xfrm>
          <a:prstGeom prst="rect">
            <a:avLst/>
          </a:prstGeom>
        </p:spPr>
      </p:pic>
    </p:spTree>
    <p:extLst>
      <p:ext uri="{BB962C8B-B14F-4D97-AF65-F5344CB8AC3E}">
        <p14:creationId xmlns:p14="http://schemas.microsoft.com/office/powerpoint/2010/main" val="2332927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3F97E64-12C8-7BA8-7DF4-91734EFE14E5}"/>
              </a:ext>
            </a:extLst>
          </p:cNvPr>
          <p:cNvPicPr>
            <a:picLocks noChangeAspect="1"/>
          </p:cNvPicPr>
          <p:nvPr/>
        </p:nvPicPr>
        <p:blipFill rotWithShape="1">
          <a:blip r:embed="rId3">
            <a:extLst>
              <a:ext uri="{28A0092B-C50C-407E-A947-70E740481C1C}">
                <a14:useLocalDpi xmlns:a14="http://schemas.microsoft.com/office/drawing/2010/main" val="0"/>
              </a:ext>
            </a:extLst>
          </a:blip>
          <a:srcRect l="2126" t="34359" r="268" b="50000"/>
          <a:stretch/>
        </p:blipFill>
        <p:spPr>
          <a:xfrm>
            <a:off x="0" y="0"/>
            <a:ext cx="12192000" cy="1311965"/>
          </a:xfrm>
          <a:prstGeom prst="rect">
            <a:avLst/>
          </a:prstGeom>
        </p:spPr>
      </p:pic>
      <p:pic>
        <p:nvPicPr>
          <p:cNvPr id="11" name="Logo Fontys">
            <a:extLst>
              <a:ext uri="{FF2B5EF4-FFF2-40B4-BE49-F238E27FC236}">
                <a16:creationId xmlns:a16="http://schemas.microsoft.com/office/drawing/2014/main" id="{3D52701C-9D37-C7D9-9FCB-39ED4424F1A9}"/>
              </a:ext>
            </a:extLst>
          </p:cNvPr>
          <p:cNvPicPr>
            <a:picLocks noChangeAspect="1"/>
          </p:cNvPicPr>
          <p:nvPr/>
        </p:nvPicPr>
        <p:blipFill rotWithShape="1">
          <a:blip r:embed="rId4"/>
          <a:srcRect r="56702"/>
          <a:stretch/>
        </p:blipFill>
        <p:spPr>
          <a:xfrm>
            <a:off x="417432" y="345134"/>
            <a:ext cx="696658" cy="683099"/>
          </a:xfrm>
          <a:prstGeom prst="rect">
            <a:avLst/>
          </a:prstGeom>
        </p:spPr>
      </p:pic>
      <p:sp>
        <p:nvSpPr>
          <p:cNvPr id="2" name="Tekstvak 1">
            <a:extLst>
              <a:ext uri="{FF2B5EF4-FFF2-40B4-BE49-F238E27FC236}">
                <a16:creationId xmlns:a16="http://schemas.microsoft.com/office/drawing/2014/main" id="{51C6687F-C2C2-BB46-B867-97BE2653CD68}"/>
              </a:ext>
            </a:extLst>
          </p:cNvPr>
          <p:cNvSpPr txBox="1"/>
          <p:nvPr/>
        </p:nvSpPr>
        <p:spPr>
          <a:xfrm>
            <a:off x="5979922" y="851243"/>
            <a:ext cx="184731" cy="461537"/>
          </a:xfrm>
          <a:prstGeom prst="rect">
            <a:avLst/>
          </a:prstGeom>
          <a:noFill/>
        </p:spPr>
        <p:txBody>
          <a:bodyPr wrap="none" rtlCol="0">
            <a:spAutoFit/>
          </a:bodyPr>
          <a:lstStyle/>
          <a:p>
            <a:endParaRPr lang="nl-NL" sz="2399"/>
          </a:p>
        </p:txBody>
      </p:sp>
      <p:sp>
        <p:nvSpPr>
          <p:cNvPr id="4" name="Fontys Sporthogeschool">
            <a:extLst>
              <a:ext uri="{FF2B5EF4-FFF2-40B4-BE49-F238E27FC236}">
                <a16:creationId xmlns:a16="http://schemas.microsoft.com/office/drawing/2014/main" id="{D30724A4-C554-A84C-3F44-480A876CD0C3}"/>
              </a:ext>
            </a:extLst>
          </p:cNvPr>
          <p:cNvSpPr txBox="1"/>
          <p:nvPr/>
        </p:nvSpPr>
        <p:spPr>
          <a:xfrm>
            <a:off x="1123517" y="226996"/>
            <a:ext cx="8925456" cy="919377"/>
          </a:xfrm>
          <a:prstGeom prst="rect">
            <a:avLst/>
          </a:prstGeom>
          <a:noFill/>
        </p:spPr>
        <p:style>
          <a:lnRef idx="0">
            <a:scrgbClr r="0" g="0" b="0"/>
          </a:lnRef>
          <a:fillRef idx="0">
            <a:scrgbClr r="0" g="0" b="0"/>
          </a:fillRef>
          <a:effectRef idx="0">
            <a:scrgbClr r="0" g="0" b="0"/>
          </a:effectRef>
          <a:fontRef idx="major"/>
        </p:style>
        <p:txBody>
          <a:bodyPr wrap="square" lIns="239926" tIns="143956" rIns="143956" bIns="95970" rtlCol="0" anchor="ctr"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nl-NL" sz="4400" b="1">
                <a:solidFill>
                  <a:schemeClr val="bg1"/>
                </a:solidFill>
                <a:latin typeface="Arial"/>
                <a:cs typeface="Arial"/>
              </a:rPr>
              <a:t>INZICHTEN DELEN: PITCH</a:t>
            </a:r>
            <a:endParaRPr lang="nl-NL" sz="3600" b="1">
              <a:solidFill>
                <a:schemeClr val="bg1"/>
              </a:solidFill>
              <a:latin typeface="Arial"/>
              <a:ea typeface="Roboto" panose="02000000000000000000" pitchFamily="2" charset="0"/>
              <a:cs typeface="Arial"/>
            </a:endParaRPr>
          </a:p>
        </p:txBody>
      </p:sp>
      <p:pic>
        <p:nvPicPr>
          <p:cNvPr id="5" name="Tijdelijke aanduiding voor inhoud 4"/>
          <p:cNvPicPr>
            <a:picLocks noGrp="1" noChangeAspect="1"/>
          </p:cNvPicPr>
          <p:nvPr>
            <p:ph idx="1"/>
          </p:nvPr>
        </p:nvPicPr>
        <p:blipFill>
          <a:blip r:embed="rId5"/>
          <a:stretch>
            <a:fillRect/>
          </a:stretch>
        </p:blipFill>
        <p:spPr>
          <a:xfrm>
            <a:off x="1899848" y="1655439"/>
            <a:ext cx="7743773" cy="4839858"/>
          </a:xfrm>
          <a:prstGeom prst="rect">
            <a:avLst/>
          </a:prstGeom>
        </p:spPr>
      </p:pic>
    </p:spTree>
    <p:extLst>
      <p:ext uri="{BB962C8B-B14F-4D97-AF65-F5344CB8AC3E}">
        <p14:creationId xmlns:p14="http://schemas.microsoft.com/office/powerpoint/2010/main" val="2107284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39D2FB9B446640BD2C639E5131C676" ma:contentTypeVersion="16" ma:contentTypeDescription="Een nieuw document maken." ma:contentTypeScope="" ma:versionID="347c5516318151c749166c2bd26b5d81">
  <xsd:schema xmlns:xsd="http://www.w3.org/2001/XMLSchema" xmlns:xs="http://www.w3.org/2001/XMLSchema" xmlns:p="http://schemas.microsoft.com/office/2006/metadata/properties" xmlns:ns2="26d92a4d-177a-45b1-951e-d0186c0e9449" xmlns:ns3="71890d39-1d34-4ad5-b7d8-2e5d47ce3987" targetNamespace="http://schemas.microsoft.com/office/2006/metadata/properties" ma:root="true" ma:fieldsID="b9dd0545334becff45acfc70d61d7ca3" ns2:_="" ns3:_="">
    <xsd:import namespace="26d92a4d-177a-45b1-951e-d0186c0e9449"/>
    <xsd:import namespace="71890d39-1d34-4ad5-b7d8-2e5d47ce39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92a4d-177a-45b1-951e-d0186c0e9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1cf77c6f-7d90-4f59-9429-7beb7326011a"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890d39-1d34-4ad5-b7d8-2e5d47ce3987"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b84f0203-ed13-4027-b6cf-cbe7b69aeea2}" ma:internalName="TaxCatchAll" ma:showField="CatchAllData" ma:web="71890d39-1d34-4ad5-b7d8-2e5d47ce39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1890d39-1d34-4ad5-b7d8-2e5d47ce3987">
      <UserInfo>
        <DisplayName/>
        <AccountId xsi:nil="true"/>
        <AccountType/>
      </UserInfo>
    </SharedWithUsers>
    <lcf76f155ced4ddcb4097134ff3c332f xmlns="26d92a4d-177a-45b1-951e-d0186c0e9449">
      <Terms xmlns="http://schemas.microsoft.com/office/infopath/2007/PartnerControls"/>
    </lcf76f155ced4ddcb4097134ff3c332f>
    <TaxCatchAll xmlns="71890d39-1d34-4ad5-b7d8-2e5d47ce3987" xsi:nil="true"/>
  </documentManagement>
</p:properties>
</file>

<file path=customXml/itemProps1.xml><?xml version="1.0" encoding="utf-8"?>
<ds:datastoreItem xmlns:ds="http://schemas.openxmlformats.org/officeDocument/2006/customXml" ds:itemID="{3C016751-CEA3-4D3B-A7BF-1944F9F4DD40}">
  <ds:schemaRefs>
    <ds:schemaRef ds:uri="http://schemas.microsoft.com/sharepoint/v3/contenttype/forms"/>
  </ds:schemaRefs>
</ds:datastoreItem>
</file>

<file path=customXml/itemProps2.xml><?xml version="1.0" encoding="utf-8"?>
<ds:datastoreItem xmlns:ds="http://schemas.openxmlformats.org/officeDocument/2006/customXml" ds:itemID="{C6F51130-766D-4C66-8E90-AF79F3B929A0}"/>
</file>

<file path=customXml/itemProps3.xml><?xml version="1.0" encoding="utf-8"?>
<ds:datastoreItem xmlns:ds="http://schemas.openxmlformats.org/officeDocument/2006/customXml" ds:itemID="{D2C6757C-B66C-411E-8B1C-4B6BABC603F1}">
  <ds:schemaRefs>
    <ds:schemaRef ds:uri="http://schemas.microsoft.com/office/2006/documentManagement/types"/>
    <ds:schemaRef ds:uri="http://schemas.microsoft.com/office/infopath/2007/PartnerControls"/>
    <ds:schemaRef ds:uri="http://www.w3.org/XML/1998/namespace"/>
    <ds:schemaRef ds:uri="f5a3719a-7a49-4d12-bb71-76f702777003"/>
    <ds:schemaRef ds:uri="9c76ce85-43e0-4d23-86fb-a8e6e2e2d76f"/>
    <ds:schemaRef ds:uri="http://schemas.microsoft.com/office/2006/metadata/properties"/>
    <ds:schemaRef ds:uri="http://purl.org/dc/dcmitype/"/>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1606</Words>
  <Application>Microsoft Office PowerPoint</Application>
  <PresentationFormat>Breedbeeld</PresentationFormat>
  <Paragraphs>99</Paragraphs>
  <Slides>13</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Calibri</vt:lpstr>
      <vt:lpstr>Calibri Light</vt:lpstr>
      <vt:lpstr>Roboto</vt:lpstr>
      <vt:lpstr>Wingdings</vt:lpstr>
      <vt:lpstr>WordVisi_MSFontService</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Zonder titel</dc:title>
  <dc:creator>M Brouns</dc:creator>
  <cp:lastModifiedBy>Raaijmakers,Ragna R.</cp:lastModifiedBy>
  <cp:revision>3</cp:revision>
  <cp:lastPrinted>2024-06-11T06:38:06Z</cp:lastPrinted>
  <dcterms:created xsi:type="dcterms:W3CDTF">2022-04-18T08:38:27Z</dcterms:created>
  <dcterms:modified xsi:type="dcterms:W3CDTF">2024-07-15T15:19:21Z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0x0101006539D2FB9B446640BD2C639E5131C676</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