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59" r:id="rId5"/>
    <p:sldId id="260" r:id="rId6"/>
    <p:sldId id="261" r:id="rId7"/>
    <p:sldId id="277" r:id="rId8"/>
    <p:sldId id="262" r:id="rId9"/>
    <p:sldId id="263" r:id="rId10"/>
    <p:sldId id="268" r:id="rId11"/>
    <p:sldId id="264" r:id="rId12"/>
    <p:sldId id="279" r:id="rId13"/>
    <p:sldId id="300" r:id="rId14"/>
    <p:sldId id="282" r:id="rId15"/>
    <p:sldId id="297" r:id="rId16"/>
    <p:sldId id="285" r:id="rId17"/>
    <p:sldId id="286" r:id="rId18"/>
    <p:sldId id="281" r:id="rId19"/>
    <p:sldId id="290" r:id="rId20"/>
    <p:sldId id="301" r:id="rId21"/>
    <p:sldId id="291" r:id="rId22"/>
    <p:sldId id="292" r:id="rId23"/>
    <p:sldId id="293" r:id="rId24"/>
    <p:sldId id="294" r:id="rId25"/>
    <p:sldId id="295" r:id="rId26"/>
    <p:sldId id="296" r:id="rId27"/>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72289" autoAdjust="0"/>
  </p:normalViewPr>
  <p:slideViewPr>
    <p:cSldViewPr snapToGrid="0">
      <p:cViewPr varScale="1">
        <p:scale>
          <a:sx n="80" d="100"/>
          <a:sy n="80" d="100"/>
        </p:scale>
        <p:origin x="11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2D0A5801-52FA-4126-B928-E5A038418DC6}" type="datetimeFigureOut">
              <a:rPr lang="nl-NL" smtClean="0"/>
              <a:t>1-6-2021</a:t>
            </a:fld>
            <a:endParaRPr lang="nl-NL"/>
          </a:p>
        </p:txBody>
      </p:sp>
      <p:sp>
        <p:nvSpPr>
          <p:cNvPr id="4" name="Tijdelijke aanduiding voor voettekst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D7148B43-0C09-42F1-A0A0-618DE7FD37D8}" type="slidenum">
              <a:rPr lang="nl-NL" smtClean="0"/>
              <a:t>‹nr.›</a:t>
            </a:fld>
            <a:endParaRPr lang="nl-NL"/>
          </a:p>
        </p:txBody>
      </p:sp>
    </p:spTree>
    <p:extLst>
      <p:ext uri="{BB962C8B-B14F-4D97-AF65-F5344CB8AC3E}">
        <p14:creationId xmlns:p14="http://schemas.microsoft.com/office/powerpoint/2010/main" val="2616990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79F107F-4B70-4058-8DF0-B3991A5B2B99}" type="datetimeFigureOut">
              <a:rPr lang="nl-NL" smtClean="0"/>
              <a:t>1-6-2021</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5DF7BDEB-D6E8-43ED-8DE5-3119E2D74256}" type="slidenum">
              <a:rPr lang="nl-NL" smtClean="0"/>
              <a:t>‹nr.›</a:t>
            </a:fld>
            <a:endParaRPr lang="nl-NL"/>
          </a:p>
        </p:txBody>
      </p:sp>
    </p:spTree>
    <p:extLst>
      <p:ext uri="{BB962C8B-B14F-4D97-AF65-F5344CB8AC3E}">
        <p14:creationId xmlns:p14="http://schemas.microsoft.com/office/powerpoint/2010/main" val="422783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E7C58C-65F5-429C-9075-470AF209E0C7}" type="slidenum">
              <a:rPr lang="nl-NL" altLang="nl-NL">
                <a:solidFill>
                  <a:prstClr val="black"/>
                </a:solidFill>
              </a:rPr>
              <a:pPr eaLnBrk="1" hangingPunct="1"/>
              <a:t>1</a:t>
            </a:fld>
            <a:endParaRPr lang="nl-NL" altLang="nl-NL">
              <a:solidFill>
                <a:prstClr val="black"/>
              </a:solidFill>
            </a:endParaRPr>
          </a:p>
        </p:txBody>
      </p:sp>
    </p:spTree>
    <p:extLst>
      <p:ext uri="{BB962C8B-B14F-4D97-AF65-F5344CB8AC3E}">
        <p14:creationId xmlns:p14="http://schemas.microsoft.com/office/powerpoint/2010/main" val="78247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ZelCom-model stelt dat het competentieniveau samenhangt met zowel de complexiteit van de taak en de context als de mate van zelfstandigheid die de student laat zien. Hoe zelfstandiger je opereert en hoe complexer de taak en context, hoe competenter je bent.</a:t>
            </a:r>
          </a:p>
          <a:p>
            <a:pPr defTabSz="924458">
              <a:defRPr/>
            </a:pPr>
            <a:r>
              <a:rPr lang="nl-NL" dirty="0"/>
              <a:t>In het ZelCom-model leidt de combinatie van de mate van complexiteit en de mate van zelfstandigheid tot vijf competentieniveaus. Niveau A vertegenwoordigt het laagste niveau van zelfstandigheid en niveau E het hoogste niveau.</a:t>
            </a:r>
          </a:p>
          <a:p>
            <a:pPr defTabSz="924458">
              <a:defRPr/>
            </a:pPr>
            <a:r>
              <a:rPr lang="nl-NL" dirty="0"/>
              <a:t>Het ZelCom-model kan toegepast worden om het kwalificatieniveau van de opleiding te bespreken en verantwoorden, opdrachten te ontwikkelen, een leerlijn te ontwerpen, het niveau van opdrachten te bepalen, (</a:t>
            </a:r>
            <a:r>
              <a:rPr lang="nl-NL" dirty="0" err="1"/>
              <a:t>beoordelings</a:t>
            </a:r>
            <a:r>
              <a:rPr lang="nl-NL" dirty="0"/>
              <a:t>)criteria voor toetsen vast te stellen en </a:t>
            </a:r>
            <a:r>
              <a:rPr lang="nl-NL" b="1" dirty="0"/>
              <a:t>prestaties van studenten te beoordelen </a:t>
            </a:r>
          </a:p>
          <a:p>
            <a:endParaRPr lang="nl-NL" dirty="0" smtClean="0"/>
          </a:p>
          <a:p>
            <a:pPr defTabSz="924458">
              <a:defRPr/>
            </a:pPr>
            <a:r>
              <a:rPr lang="nl-NL" dirty="0"/>
              <a:t>Er wordt vanuit gegaan dat wanneer de student voldoet aan het eindgedrag behorende bij een bepaalde PL-periode automatisch ook voldoet aan het eindgedrag van eerdere PL-perioden. </a:t>
            </a:r>
          </a:p>
          <a:p>
            <a:endParaRPr lang="nl-NL" dirty="0" smtClean="0"/>
          </a:p>
          <a:p>
            <a:r>
              <a:rPr lang="nl-NL" dirty="0" smtClean="0"/>
              <a:t>Op basis van dit</a:t>
            </a:r>
            <a:r>
              <a:rPr lang="nl-NL" baseline="0" dirty="0" smtClean="0"/>
              <a:t> </a:t>
            </a:r>
            <a:r>
              <a:rPr lang="nl-NL" baseline="0" dirty="0" err="1" smtClean="0"/>
              <a:t>Zelcom</a:t>
            </a:r>
            <a:r>
              <a:rPr lang="nl-NL" baseline="0" dirty="0" smtClean="0"/>
              <a:t> model zijn profielen geschreven per PL periode. Deze geven weer welk gedrag in het algemeen van de student verwacht mag worden in welke mate van complexiteit en welke begeleiding daarbij past. </a:t>
            </a:r>
          </a:p>
          <a:p>
            <a:r>
              <a:rPr lang="nl-NL" baseline="0" dirty="0" smtClean="0"/>
              <a:t>Dit is echt algemeen omdat voor iedere zorgsetting het profiel anders zou kunnen zijn gezien de context en de behoefte en complexiteit van de zorgvragers.</a:t>
            </a:r>
          </a:p>
          <a:p>
            <a:r>
              <a:rPr lang="nl-NL" baseline="0" dirty="0" smtClean="0"/>
              <a:t> </a:t>
            </a:r>
          </a:p>
          <a:p>
            <a:pPr defTabSz="924458">
              <a:defRPr/>
            </a:pPr>
            <a:r>
              <a:rPr lang="nl-NL" dirty="0"/>
              <a:t>Ook de eindgedragingen zijn zo geformuleerd dat ze per periode toenemen qua complexiteit en qua zelfstandigheid, echter zonder dat er steeds specifiek bij beschreven is in welke mate van complexiteit en met welke mate van begeleiding dat moet gedrag getoond moet worden. Daar zijn dus de profielen voor. </a:t>
            </a:r>
          </a:p>
          <a:p>
            <a:pPr defTabSz="924458">
              <a:defRPr/>
            </a:pPr>
            <a:endParaRPr lang="nl-NL" dirty="0"/>
          </a:p>
          <a:p>
            <a:pPr defTabSz="924458">
              <a:defRPr/>
            </a:pPr>
            <a:r>
              <a:rPr lang="nl-NL" dirty="0"/>
              <a:t>Er wordt vanuit gegaan dat wanneer de student voldoet aan het eindgedrag behorende bij een bepaalde PL-periode automatisch ook voldoet aan het eindgedrag van eerdere PL-perioden. </a:t>
            </a:r>
          </a:p>
          <a:p>
            <a:endParaRPr lang="nl-NL" dirty="0" smtClean="0"/>
          </a:p>
          <a:p>
            <a:endParaRPr lang="nl-NL" dirty="0" smtClean="0"/>
          </a:p>
          <a:p>
            <a:endParaRPr lang="nl-NL" dirty="0" smtClean="0"/>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10</a:t>
            </a:fld>
            <a:endParaRPr lang="nl-NL"/>
          </a:p>
        </p:txBody>
      </p:sp>
    </p:spTree>
    <p:extLst>
      <p:ext uri="{BB962C8B-B14F-4D97-AF65-F5344CB8AC3E}">
        <p14:creationId xmlns:p14="http://schemas.microsoft.com/office/powerpoint/2010/main" val="1663739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visie is vervolgens vertaald in deze uitgangspunten. Ze worden toegelicht in de handleiding praktijkleren.</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11</a:t>
            </a:fld>
            <a:endParaRPr lang="nl-NL"/>
          </a:p>
        </p:txBody>
      </p:sp>
    </p:spTree>
    <p:extLst>
      <p:ext uri="{BB962C8B-B14F-4D97-AF65-F5344CB8AC3E}">
        <p14:creationId xmlns:p14="http://schemas.microsoft.com/office/powerpoint/2010/main" val="1712973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smtClean="0"/>
              <a:t>Het</a:t>
            </a:r>
            <a:r>
              <a:rPr lang="nl-NL" altLang="nl-NL" baseline="0" dirty="0" smtClean="0"/>
              <a:t> linker </a:t>
            </a:r>
            <a:r>
              <a:rPr lang="nl-NL" altLang="nl-NL" dirty="0" smtClean="0"/>
              <a:t>leerplan geldt voor de helft van de voltijd studenten, de andere studenten volgen</a:t>
            </a:r>
            <a:r>
              <a:rPr lang="nl-NL" altLang="nl-NL" baseline="0" dirty="0" smtClean="0"/>
              <a:t> het schema van de spiegelgroepen.</a:t>
            </a:r>
          </a:p>
          <a:p>
            <a:r>
              <a:rPr lang="nl-NL" altLang="nl-NL" baseline="0" dirty="0" smtClean="0"/>
              <a:t>De leerplannen van de andere opleidingsvarianten staan in de bijlage van de handleiding praktijkleren; VWO-stroom, deeltijd, mbo-v instroom, duaal en hbo-</a:t>
            </a:r>
            <a:r>
              <a:rPr lang="nl-NL" altLang="nl-NL" baseline="0" dirty="0" err="1" smtClean="0"/>
              <a:t>vt</a:t>
            </a:r>
            <a:endParaRPr lang="nl-NL" altLang="nl-NL" dirty="0" smtClean="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58083B-B32E-454F-9C7E-E7E9469E2DFE}" type="slidenum">
              <a:rPr lang="nl-NL" altLang="nl-NL"/>
              <a:pPr eaLnBrk="1" hangingPunct="1"/>
              <a:t>12</a:t>
            </a:fld>
            <a:endParaRPr lang="nl-NL" altLang="nl-NL"/>
          </a:p>
        </p:txBody>
      </p:sp>
    </p:spTree>
    <p:extLst>
      <p:ext uri="{BB962C8B-B14F-4D97-AF65-F5344CB8AC3E}">
        <p14:creationId xmlns:p14="http://schemas.microsoft.com/office/powerpoint/2010/main" val="152756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13</a:t>
            </a:fld>
            <a:endParaRPr lang="nl-NL"/>
          </a:p>
        </p:txBody>
      </p:sp>
    </p:spTree>
    <p:extLst>
      <p:ext uri="{BB962C8B-B14F-4D97-AF65-F5344CB8AC3E}">
        <p14:creationId xmlns:p14="http://schemas.microsoft.com/office/powerpoint/2010/main" val="66273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14</a:t>
            </a:fld>
            <a:endParaRPr lang="nl-NL"/>
          </a:p>
        </p:txBody>
      </p:sp>
    </p:spTree>
    <p:extLst>
      <p:ext uri="{BB962C8B-B14F-4D97-AF65-F5344CB8AC3E}">
        <p14:creationId xmlns:p14="http://schemas.microsoft.com/office/powerpoint/2010/main" val="173790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Oefenen met CanMEDS-rollen:</a:t>
            </a:r>
          </a:p>
          <a:p>
            <a:pPr marL="171450" indent="-171450">
              <a:buFont typeface="Arial" panose="020B0604020202020204" pitchFamily="34" charset="0"/>
              <a:buChar char="•"/>
            </a:pPr>
            <a:r>
              <a:rPr lang="nl-NL" dirty="0" smtClean="0"/>
              <a:t>In subgroepen uiteen</a:t>
            </a:r>
          </a:p>
          <a:p>
            <a:pPr marL="171450" indent="-171450">
              <a:buFont typeface="Arial" panose="020B0604020202020204" pitchFamily="34" charset="0"/>
              <a:buChar char="•"/>
            </a:pPr>
            <a:r>
              <a:rPr lang="nl-NL" dirty="0" smtClean="0"/>
              <a:t>Puzzel met CanMEDS-rollen</a:t>
            </a:r>
            <a:r>
              <a:rPr lang="nl-NL" baseline="0" dirty="0" smtClean="0"/>
              <a:t> </a:t>
            </a:r>
            <a:r>
              <a:rPr lang="nl-NL" baseline="0" dirty="0" smtClean="0">
                <a:sym typeface="Wingdings" panose="05000000000000000000" pitchFamily="2" charset="2"/>
              </a:rPr>
              <a:t> </a:t>
            </a:r>
            <a:r>
              <a:rPr lang="nl-NL" dirty="0" smtClean="0"/>
              <a:t>Iedere groep krijgt</a:t>
            </a:r>
            <a:r>
              <a:rPr lang="nl-NL" baseline="0" dirty="0" smtClean="0"/>
              <a:t> </a:t>
            </a:r>
            <a:r>
              <a:rPr lang="nl-NL" dirty="0" smtClean="0"/>
              <a:t>een envelop geven met de eindgedragingen van de CanMEDS-rollen los van elkaar geknipt. </a:t>
            </a:r>
          </a:p>
          <a:p>
            <a:pPr marL="171450" indent="-171450">
              <a:buFont typeface="Arial" panose="020B0604020202020204" pitchFamily="34" charset="0"/>
              <a:buChar char="•"/>
            </a:pPr>
            <a:r>
              <a:rPr lang="nl-NL" dirty="0" smtClean="0"/>
              <a:t>De deelnemers plaatsen de eindgedragingen onder de CanMEDS-rollen</a:t>
            </a:r>
          </a:p>
          <a:p>
            <a:pPr marL="171450" indent="-171450">
              <a:buFont typeface="Arial" panose="020B0604020202020204" pitchFamily="34" charset="0"/>
              <a:buChar char="•"/>
            </a:pPr>
            <a:r>
              <a:rPr lang="nl-NL" dirty="0" smtClean="0"/>
              <a:t>Nabespreking: Wat is de essentie van de rol? </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15</a:t>
            </a:fld>
            <a:endParaRPr lang="nl-NL"/>
          </a:p>
        </p:txBody>
      </p:sp>
    </p:spTree>
    <p:extLst>
      <p:ext uri="{BB962C8B-B14F-4D97-AF65-F5344CB8AC3E}">
        <p14:creationId xmlns:p14="http://schemas.microsoft.com/office/powerpoint/2010/main" val="2161802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leerjaar 1 wordt een</a:t>
            </a:r>
            <a:r>
              <a:rPr lang="nl-NL" baseline="0" dirty="0" smtClean="0"/>
              <a:t> stevige </a:t>
            </a:r>
            <a:r>
              <a:rPr lang="nl-NL" dirty="0" smtClean="0"/>
              <a:t>basis gelegd voor een leven lang leren. Bv (studie)vaardigheden zijn daar voor nodig? Maar de focus ligt vooral op jezelf leren kennen. Tijdens PL 1 wordt daarom tijdens het onderwijs aandacht besteed aan de leercyclus, kwetsbaarheid, zelfregulatie,</a:t>
            </a:r>
            <a:r>
              <a:rPr lang="nl-NL" baseline="0" dirty="0" smtClean="0"/>
              <a:t> </a:t>
            </a:r>
            <a:r>
              <a:rPr lang="nl-NL" dirty="0" smtClean="0"/>
              <a:t> functie van emoties</a:t>
            </a:r>
            <a:r>
              <a:rPr lang="nl-NL" baseline="0" dirty="0" smtClean="0"/>
              <a:t> en </a:t>
            </a:r>
            <a:r>
              <a:rPr lang="nl-NL" dirty="0" smtClean="0"/>
              <a:t>(methoden voor) reflectie. Tijdens PL 2,3 4 en staat meer leren van praktijksituaties</a:t>
            </a:r>
            <a:r>
              <a:rPr lang="nl-NL" baseline="0" dirty="0" smtClean="0"/>
              <a:t> m.b.v. intervisie centraal. Opdrachten PL2 en 3: socialisatieverslag, ontwikkel je talent, winst- en verliesrekening, persoonlijk stresssignaleringsplan, creatieve reflectie. Opdrachten PL4: persoonlijke waarden hiërarchie, zelfregulatie: emotieregulatie-systemen en socialisatie tot verpleegkundige: een terugblik</a:t>
            </a:r>
          </a:p>
          <a:p>
            <a:r>
              <a:rPr lang="nl-NL" baseline="0" dirty="0" smtClean="0"/>
              <a:t>Studenten werken zelfstandig aan deze opdrachten en worden besproken tijdens de intervisie. </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16</a:t>
            </a:fld>
            <a:endParaRPr lang="nl-NL"/>
          </a:p>
        </p:txBody>
      </p:sp>
    </p:spTree>
    <p:extLst>
      <p:ext uri="{BB962C8B-B14F-4D97-AF65-F5344CB8AC3E}">
        <p14:creationId xmlns:p14="http://schemas.microsoft.com/office/powerpoint/2010/main" val="161873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PL1G</a:t>
            </a:r>
          </a:p>
          <a:p>
            <a:r>
              <a:rPr lang="nl-NL" b="1" dirty="0" smtClean="0"/>
              <a:t>Methodisch werken</a:t>
            </a:r>
          </a:p>
          <a:p>
            <a:r>
              <a:rPr lang="nl-NL" sz="1200" b="0" i="0" u="none" strike="noStrike" kern="1200" baseline="0" dirty="0" smtClean="0">
                <a:solidFill>
                  <a:schemeClr val="tx1"/>
                </a:solidFill>
                <a:latin typeface="+mn-lt"/>
                <a:ea typeface="+mn-ea"/>
                <a:cs typeface="+mn-cs"/>
              </a:rPr>
              <a:t>De studenten bestuderen literatuur rondom de verschillende fases van het verpleegkundig proces en passen deze toe op situaties uit de eigen stagecontext. </a:t>
            </a:r>
            <a:endParaRPr lang="nl-NL" b="1" dirty="0" smtClean="0"/>
          </a:p>
          <a:p>
            <a:endParaRPr lang="nl-NL" b="1" dirty="0" smtClean="0"/>
          </a:p>
          <a:p>
            <a:r>
              <a:rPr lang="nl-NL" b="1" dirty="0" smtClean="0"/>
              <a:t>PL2G</a:t>
            </a:r>
          </a:p>
          <a:p>
            <a:r>
              <a:rPr lang="nl-NL" b="1" dirty="0" smtClean="0"/>
              <a:t>Module Technologie en ethiek</a:t>
            </a:r>
            <a:r>
              <a:rPr lang="nl-NL" dirty="0" smtClean="0"/>
              <a:t>: </a:t>
            </a:r>
          </a:p>
          <a:p>
            <a:pPr marL="400050" lvl="1" indent="0">
              <a:buNone/>
            </a:pPr>
            <a:r>
              <a:rPr lang="nl-NL" dirty="0" smtClean="0"/>
              <a:t>Onderzoeken hoe technologie in de stageplaats bijdraagt aan een gezamenlijke visie op zorg</a:t>
            </a:r>
          </a:p>
          <a:p>
            <a:pPr lvl="2" indent="-342900">
              <a:buFont typeface="Courier New" panose="02070309020205020404" pitchFamily="49" charset="0"/>
              <a:buChar char="o"/>
            </a:pPr>
            <a:r>
              <a:rPr lang="nl-NL" dirty="0" smtClean="0"/>
              <a:t>Inventariseren welke technologie op de stage gebruikt wordt (voor welk doel en welke doelgroep)</a:t>
            </a:r>
          </a:p>
          <a:p>
            <a:pPr lvl="2" indent="-342900">
              <a:buFont typeface="Courier New" panose="02070309020205020404" pitchFamily="49" charset="0"/>
              <a:buChar char="o"/>
            </a:pPr>
            <a:r>
              <a:rPr lang="nl-NL" dirty="0" smtClean="0"/>
              <a:t>Ethische kwesties in relatie tot gebruik van technologie worden geïnventariseerd en worden besproken in de vorm van een </a:t>
            </a:r>
            <a:r>
              <a:rPr lang="nl-NL" i="1" dirty="0" smtClean="0"/>
              <a:t>Moreel Beraad</a:t>
            </a:r>
            <a:r>
              <a:rPr lang="nl-NL" dirty="0" smtClean="0"/>
              <a:t>.</a:t>
            </a:r>
          </a:p>
          <a:p>
            <a:pPr lvl="2" indent="-342900">
              <a:buFont typeface="Courier New" panose="02070309020205020404" pitchFamily="49" charset="0"/>
              <a:buChar char="o"/>
            </a:pPr>
            <a:r>
              <a:rPr lang="nl-NL" i="1" dirty="0" smtClean="0"/>
              <a:t>Actiepunten</a:t>
            </a:r>
            <a:r>
              <a:rPr lang="nl-NL" dirty="0" smtClean="0"/>
              <a:t> voor het verbeteren van de bijdrage van technologie op de stageplaats zodat dit aansluit bij de gedeelde visie op zorg.</a:t>
            </a:r>
          </a:p>
          <a:p>
            <a:r>
              <a:rPr lang="nl-NL" b="1" dirty="0" smtClean="0"/>
              <a:t>Module Kwaliteit</a:t>
            </a:r>
          </a:p>
          <a:p>
            <a:pPr lvl="1">
              <a:buFont typeface="Courier New" panose="02070309020205020404" pitchFamily="49" charset="0"/>
              <a:buChar char="o"/>
            </a:pPr>
            <a:r>
              <a:rPr lang="nl-NL" dirty="0" smtClean="0"/>
              <a:t>De student maakt een analyse op micro-, </a:t>
            </a:r>
            <a:r>
              <a:rPr lang="nl-NL" dirty="0" err="1" smtClean="0"/>
              <a:t>meso</a:t>
            </a:r>
            <a:r>
              <a:rPr lang="nl-NL" dirty="0" smtClean="0"/>
              <a:t>- en macroniveau gericht op kwaliteitszorg en kwaliteit van zorg in de eigen beroepspraktijk</a:t>
            </a:r>
          </a:p>
          <a:p>
            <a:pPr lvl="1">
              <a:buFont typeface="Courier New" panose="02070309020205020404" pitchFamily="49" charset="0"/>
              <a:buChar char="o"/>
            </a:pPr>
            <a:r>
              <a:rPr lang="nl-NL" dirty="0" smtClean="0"/>
              <a:t>De student zet een probleemanalysemodel in om de werkelijke situatie in kaart te brengen in de eigen beroepspraktijk (kritische analyse)</a:t>
            </a:r>
          </a:p>
          <a:p>
            <a:pPr lvl="1">
              <a:buFont typeface="Courier New" panose="02070309020205020404" pitchFamily="49" charset="0"/>
              <a:buChar char="o"/>
            </a:pPr>
            <a:r>
              <a:rPr lang="nl-NL" dirty="0" smtClean="0"/>
              <a:t>De student herkent kwaliteitscycli en kwaliteitsmeetinstrumenten en herkent deze in de eigen beroepspraktijk</a:t>
            </a:r>
          </a:p>
          <a:p>
            <a:r>
              <a:rPr lang="nl-NL" sz="1200" b="1" kern="1200" dirty="0" smtClean="0">
                <a:solidFill>
                  <a:schemeClr val="tx1"/>
                </a:solidFill>
                <a:effectLst/>
                <a:latin typeface="+mn-lt"/>
                <a:ea typeface="+mn-ea"/>
                <a:cs typeface="+mn-cs"/>
              </a:rPr>
              <a:t>PLG3 </a:t>
            </a:r>
          </a:p>
          <a:p>
            <a:r>
              <a:rPr lang="nl-NL" sz="1200" b="1" kern="1200" dirty="0" smtClean="0">
                <a:solidFill>
                  <a:schemeClr val="tx1"/>
                </a:solidFill>
                <a:effectLst/>
                <a:latin typeface="+mn-lt"/>
                <a:ea typeface="+mn-ea"/>
                <a:cs typeface="+mn-cs"/>
              </a:rPr>
              <a:t>Module Coaching</a:t>
            </a:r>
            <a:endParaRPr lang="nl-NL" sz="11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Jongerejaars student of nieuwe collega in de praktijk begeleiden.</a:t>
            </a:r>
          </a:p>
          <a:p>
            <a:r>
              <a:rPr lang="nl-NL" sz="1200" kern="1200" dirty="0" smtClean="0">
                <a:solidFill>
                  <a:schemeClr val="tx1"/>
                </a:solidFill>
                <a:effectLst/>
                <a:latin typeface="+mn-lt"/>
                <a:ea typeface="+mn-ea"/>
                <a:cs typeface="+mn-cs"/>
              </a:rPr>
              <a:t>Fasen doorlopen van het begeleidingstraject</a:t>
            </a:r>
          </a:p>
          <a:p>
            <a:r>
              <a:rPr lang="nl-NL" sz="1200" kern="1200" dirty="0" smtClean="0">
                <a:solidFill>
                  <a:schemeClr val="tx1"/>
                </a:solidFill>
                <a:effectLst/>
                <a:latin typeface="+mn-lt"/>
                <a:ea typeface="+mn-ea"/>
                <a:cs typeface="+mn-cs"/>
              </a:rPr>
              <a:t>Toepassen van het GROW model</a:t>
            </a:r>
          </a:p>
          <a:p>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Module Veranderingen in zorgorganisaties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dit blok staat het analyseren van een verandering uit de</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eigen beroepspraktijk centraal. Door een concrete verandering te analyseren krijg de</a:t>
            </a:r>
            <a:r>
              <a:rPr lang="nl-NL" sz="1200" kern="1200" baseline="0" dirty="0" smtClean="0">
                <a:solidFill>
                  <a:schemeClr val="tx1"/>
                </a:solidFill>
                <a:effectLst/>
                <a:latin typeface="+mn-lt"/>
                <a:ea typeface="+mn-ea"/>
                <a:cs typeface="+mn-cs"/>
              </a:rPr>
              <a:t> student</a:t>
            </a:r>
            <a:r>
              <a:rPr lang="nl-NL" sz="1200" kern="1200" dirty="0" smtClean="0">
                <a:solidFill>
                  <a:schemeClr val="tx1"/>
                </a:solidFill>
                <a:effectLst/>
                <a:latin typeface="+mn-lt"/>
                <a:ea typeface="+mn-ea"/>
                <a:cs typeface="+mn-cs"/>
              </a:rPr>
              <a:t> meer zicht op welke factoren een rol spelen bij het implementeren van een verandering. Voor deze analyse</a:t>
            </a:r>
            <a:r>
              <a:rPr lang="nl-NL" sz="1200" kern="1200" baseline="0" dirty="0" smtClean="0">
                <a:solidFill>
                  <a:schemeClr val="tx1"/>
                </a:solidFill>
                <a:effectLst/>
                <a:latin typeface="+mn-lt"/>
                <a:ea typeface="+mn-ea"/>
                <a:cs typeface="+mn-cs"/>
              </a:rPr>
              <a:t> wordt er </a:t>
            </a:r>
            <a:r>
              <a:rPr lang="nl-NL" sz="1200" kern="1200" dirty="0" smtClean="0">
                <a:solidFill>
                  <a:schemeClr val="tx1"/>
                </a:solidFill>
                <a:effectLst/>
                <a:latin typeface="+mn-lt"/>
                <a:ea typeface="+mn-ea"/>
                <a:cs typeface="+mn-cs"/>
              </a:rPr>
              <a:t>literatuur bestudeerd rondom implementatie van veranderingen en wordt dit</a:t>
            </a:r>
            <a:r>
              <a:rPr lang="nl-NL" sz="1200" kern="1200" baseline="0" dirty="0" smtClean="0">
                <a:solidFill>
                  <a:schemeClr val="tx1"/>
                </a:solidFill>
                <a:effectLst/>
                <a:latin typeface="+mn-lt"/>
                <a:ea typeface="+mn-ea"/>
                <a:cs typeface="+mn-cs"/>
              </a:rPr>
              <a:t> gekoppeld</a:t>
            </a:r>
            <a:r>
              <a:rPr lang="nl-NL" sz="1200" kern="1200" dirty="0" smtClean="0">
                <a:solidFill>
                  <a:schemeClr val="tx1"/>
                </a:solidFill>
                <a:effectLst/>
                <a:latin typeface="+mn-lt"/>
                <a:ea typeface="+mn-ea"/>
                <a:cs typeface="+mn-cs"/>
              </a:rPr>
              <a:t> aan de eigen situatie. Tevens verzamel de</a:t>
            </a:r>
            <a:r>
              <a:rPr lang="nl-NL" sz="1200" kern="1200" baseline="0" dirty="0" smtClean="0">
                <a:solidFill>
                  <a:schemeClr val="tx1"/>
                </a:solidFill>
                <a:effectLst/>
                <a:latin typeface="+mn-lt"/>
                <a:ea typeface="+mn-ea"/>
                <a:cs typeface="+mn-cs"/>
              </a:rPr>
              <a:t> student </a:t>
            </a:r>
            <a:r>
              <a:rPr lang="nl-NL" sz="1200" kern="1200" dirty="0" smtClean="0">
                <a:solidFill>
                  <a:schemeClr val="tx1"/>
                </a:solidFill>
                <a:effectLst/>
                <a:latin typeface="+mn-lt"/>
                <a:ea typeface="+mn-ea"/>
                <a:cs typeface="+mn-cs"/>
              </a:rPr>
              <a:t>informatie vanuit de praktijk door in gesprek te gaan met belanghebbenden in de organisatie. Vervolgens breng de</a:t>
            </a:r>
            <a:r>
              <a:rPr lang="nl-NL" sz="1200" kern="1200" baseline="0" dirty="0" smtClean="0">
                <a:solidFill>
                  <a:schemeClr val="tx1"/>
                </a:solidFill>
                <a:effectLst/>
                <a:latin typeface="+mn-lt"/>
                <a:ea typeface="+mn-ea"/>
                <a:cs typeface="+mn-cs"/>
              </a:rPr>
              <a:t> student </a:t>
            </a:r>
            <a:r>
              <a:rPr lang="nl-NL" sz="1200" kern="1200" dirty="0" smtClean="0">
                <a:solidFill>
                  <a:schemeClr val="tx1"/>
                </a:solidFill>
                <a:effectLst/>
                <a:latin typeface="+mn-lt"/>
                <a:ea typeface="+mn-ea"/>
                <a:cs typeface="+mn-cs"/>
              </a:rPr>
              <a:t>een advies uit aan de praktijk naar aanleiding van eigen analyse.</a:t>
            </a:r>
          </a:p>
          <a:p>
            <a:endParaRPr lang="nl-NL" sz="1200" b="1" kern="1200" dirty="0" smtClean="0">
              <a:solidFill>
                <a:schemeClr val="tx1"/>
              </a:solidFill>
              <a:effectLst/>
              <a:latin typeface="+mn-lt"/>
              <a:ea typeface="+mn-ea"/>
              <a:cs typeface="+mn-cs"/>
            </a:endParaRPr>
          </a:p>
          <a:p>
            <a:pPr lvl="2" indent="-342900">
              <a:buFont typeface="Courier New" panose="02070309020205020404" pitchFamily="49" charset="0"/>
              <a:buChar char="o"/>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17</a:t>
            </a:fld>
            <a:endParaRPr lang="nl-NL"/>
          </a:p>
        </p:txBody>
      </p:sp>
    </p:spTree>
    <p:extLst>
      <p:ext uri="{BB962C8B-B14F-4D97-AF65-F5344CB8AC3E}">
        <p14:creationId xmlns:p14="http://schemas.microsoft.com/office/powerpoint/2010/main" val="252308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student geeft zijn/haar werkvelddeskundigen en docenten toegang tot diens portfolio.</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18</a:t>
            </a:fld>
            <a:endParaRPr lang="nl-NL"/>
          </a:p>
        </p:txBody>
      </p:sp>
    </p:spTree>
    <p:extLst>
      <p:ext uri="{BB962C8B-B14F-4D97-AF65-F5344CB8AC3E}">
        <p14:creationId xmlns:p14="http://schemas.microsoft.com/office/powerpoint/2010/main" val="2610121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H</a:t>
            </a:r>
            <a:r>
              <a:rPr lang="nl-NL" sz="1200" kern="1200" dirty="0" smtClean="0">
                <a:solidFill>
                  <a:schemeClr val="tx1"/>
                </a:solidFill>
                <a:effectLst/>
                <a:latin typeface="+mn-lt"/>
                <a:ea typeface="+mn-ea"/>
                <a:cs typeface="+mn-cs"/>
              </a:rPr>
              <a:t>et maken van een stagewerkplan is een noodzakelijk hulpmiddel om zelfsturing in het leerproces in de praktijk toe te passen. </a:t>
            </a:r>
          </a:p>
          <a:p>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19</a:t>
            </a:fld>
            <a:endParaRPr lang="nl-NL"/>
          </a:p>
        </p:txBody>
      </p:sp>
    </p:spTree>
    <p:extLst>
      <p:ext uri="{BB962C8B-B14F-4D97-AF65-F5344CB8AC3E}">
        <p14:creationId xmlns:p14="http://schemas.microsoft.com/office/powerpoint/2010/main" val="54806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F508EC-2F2B-4008-B2E6-513BADE1DEA8}" type="slidenum">
              <a:rPr lang="nl-NL" altLang="nl-NL"/>
              <a:pPr eaLnBrk="1" hangingPunct="1"/>
              <a:t>2</a:t>
            </a:fld>
            <a:endParaRPr lang="nl-NL" altLang="nl-NL"/>
          </a:p>
        </p:txBody>
      </p:sp>
    </p:spTree>
    <p:extLst>
      <p:ext uri="{BB962C8B-B14F-4D97-AF65-F5344CB8AC3E}">
        <p14:creationId xmlns:p14="http://schemas.microsoft.com/office/powerpoint/2010/main" val="3604727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praktische uitleg over hoe het portfolio werkt wordt toegelicht tijdens module 4 over het beoordelen van PL.</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20</a:t>
            </a:fld>
            <a:endParaRPr lang="nl-NL"/>
          </a:p>
        </p:txBody>
      </p:sp>
    </p:spTree>
    <p:extLst>
      <p:ext uri="{BB962C8B-B14F-4D97-AF65-F5344CB8AC3E}">
        <p14:creationId xmlns:p14="http://schemas.microsoft.com/office/powerpoint/2010/main" val="1673770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21</a:t>
            </a:fld>
            <a:endParaRPr lang="nl-NL"/>
          </a:p>
        </p:txBody>
      </p:sp>
    </p:spTree>
    <p:extLst>
      <p:ext uri="{BB962C8B-B14F-4D97-AF65-F5344CB8AC3E}">
        <p14:creationId xmlns:p14="http://schemas.microsoft.com/office/powerpoint/2010/main" val="1305938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Rollen, Competenties, gedragsindicatoren </a:t>
            </a:r>
            <a:r>
              <a:rPr lang="nl-NL" dirty="0" smtClean="0">
                <a:sym typeface="Wingdings" panose="05000000000000000000" pitchFamily="2" charset="2"/>
              </a:rPr>
              <a:t> Vertalen naar de praktijk  Omzetten in leerdoelen en acties</a:t>
            </a:r>
          </a:p>
          <a:p>
            <a:pPr marL="0" indent="0">
              <a:buNone/>
            </a:pPr>
            <a:r>
              <a:rPr lang="nl-NL" dirty="0" smtClean="0">
                <a:sym typeface="Wingdings" panose="05000000000000000000" pitchFamily="2" charset="2"/>
              </a:rPr>
              <a:t>Oefening om een beeld te krijgen bij de competentiegebieden, om de</a:t>
            </a:r>
            <a:r>
              <a:rPr lang="nl-NL" baseline="0" dirty="0" smtClean="0">
                <a:sym typeface="Wingdings" panose="05000000000000000000" pitchFamily="2" charset="2"/>
              </a:rPr>
              <a:t> student te kunnen ondersteunen bij het maken van een SWP.</a:t>
            </a:r>
            <a:r>
              <a:rPr lang="nl-NL" dirty="0" smtClean="0">
                <a:sym typeface="Wingdings" panose="05000000000000000000" pitchFamily="2" charset="2"/>
              </a:rPr>
              <a:t> </a:t>
            </a:r>
            <a:endParaRPr lang="nl-NL" dirty="0" smtClean="0"/>
          </a:p>
          <a:p>
            <a:r>
              <a:rPr lang="nl-NL" dirty="0" smtClean="0"/>
              <a:t>Carrousel met CanMEDS-rollen. Iedere rol hangt op een flap. De deelnemers lopen langs alle flappen en beschrijven praktijksituaties waar</a:t>
            </a:r>
          </a:p>
          <a:p>
            <a:r>
              <a:rPr lang="nl-NL" dirty="0" smtClean="0"/>
              <a:t>studenten aan kunnen werken per praktijkperiode.</a:t>
            </a:r>
          </a:p>
          <a:p>
            <a:r>
              <a:rPr lang="nl-NL" dirty="0" smtClean="0"/>
              <a:t>Per rol worden praktijkvoorbeelden (met doelen) gekoppeld aan de hand van het eindgedrag per PL-periode</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22</a:t>
            </a:fld>
            <a:endParaRPr lang="nl-NL"/>
          </a:p>
        </p:txBody>
      </p:sp>
    </p:spTree>
    <p:extLst>
      <p:ext uri="{BB962C8B-B14F-4D97-AF65-F5344CB8AC3E}">
        <p14:creationId xmlns:p14="http://schemas.microsoft.com/office/powerpoint/2010/main" val="133683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smtClean="0"/>
              <a:t>Toelichten waarom een herziening van het beroepsprofiel en hoe het nieuwe profiel tot stand is gekomen:</a:t>
            </a:r>
          </a:p>
          <a:p>
            <a:r>
              <a:rPr lang="nl-NL" altLang="nl-NL" dirty="0" smtClean="0"/>
              <a:t>Maatschappelijke veranderingen, technologische ontwikkelingen</a:t>
            </a:r>
            <a:r>
              <a:rPr lang="nl-NL" altLang="nl-NL" baseline="0" dirty="0" smtClean="0"/>
              <a:t> en </a:t>
            </a:r>
            <a:r>
              <a:rPr lang="nl-NL" altLang="nl-NL" baseline="0" dirty="0" err="1" smtClean="0"/>
              <a:t>e-health</a:t>
            </a:r>
            <a:r>
              <a:rPr lang="nl-NL" altLang="nl-NL" baseline="0" dirty="0" smtClean="0"/>
              <a:t> stellen andere eisen aan de gezondheidszorg.</a:t>
            </a:r>
            <a:endParaRPr lang="nl-NL" altLang="nl-NL" dirty="0" smtClean="0"/>
          </a:p>
          <a:p>
            <a:r>
              <a:rPr lang="nl-NL" altLang="nl-NL" dirty="0" smtClean="0"/>
              <a:t>Nieuwe profiel is aanleiding geweest voor alle HBO-V’s om m.i.v. sept. 2016 het curriculum te herzien.</a:t>
            </a:r>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6B54FD-FC33-401B-A1D7-CECEA7879A8C}" type="slidenum">
              <a:rPr lang="nl-NL" altLang="nl-NL"/>
              <a:pPr eaLnBrk="1" hangingPunct="1"/>
              <a:t>3</a:t>
            </a:fld>
            <a:endParaRPr lang="nl-NL" altLang="nl-NL"/>
          </a:p>
        </p:txBody>
      </p:sp>
    </p:spTree>
    <p:extLst>
      <p:ext uri="{BB962C8B-B14F-4D97-AF65-F5344CB8AC3E}">
        <p14:creationId xmlns:p14="http://schemas.microsoft.com/office/powerpoint/2010/main" val="79846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smtClean="0"/>
              <a:t>HBO-VPK valt volgens het herziene kwalificatieraamwerk onder niveau 6.</a:t>
            </a:r>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F508EC-2F2B-4008-B2E6-513BADE1DEA8}" type="slidenum">
              <a:rPr lang="nl-NL" altLang="nl-NL"/>
              <a:pPr eaLnBrk="1" hangingPunct="1"/>
              <a:t>4</a:t>
            </a:fld>
            <a:endParaRPr lang="nl-NL" altLang="nl-NL"/>
          </a:p>
        </p:txBody>
      </p:sp>
    </p:spTree>
    <p:extLst>
      <p:ext uri="{BB962C8B-B14F-4D97-AF65-F5344CB8AC3E}">
        <p14:creationId xmlns:p14="http://schemas.microsoft.com/office/powerpoint/2010/main" val="92016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smtClean="0"/>
              <a:t>Verpleegkundig vak verandert mee met de ontwikkelingen in de maatschappij, daarom was ook herzieningen van de opleiding noodzakelijk.</a:t>
            </a:r>
          </a:p>
          <a:p>
            <a:r>
              <a:rPr lang="nl-NL" altLang="nl-NL" dirty="0" smtClean="0"/>
              <a:t>Ziek</a:t>
            </a:r>
            <a:r>
              <a:rPr lang="nl-NL" altLang="nl-NL" baseline="0" dirty="0" smtClean="0"/>
              <a:t> zijn gaat steeds meer om het kunnen functioneren, dan om het hebben van aandoeningen. Het individuele adaptatievermogen blijkt een cruciale factor in het ‘gezond functioneren’.</a:t>
            </a:r>
          </a:p>
          <a:p>
            <a:endParaRPr lang="nl-NL" altLang="nl-NL" dirty="0" smtClean="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A43E8B-AB07-4AE2-AE5F-CAC5760B2303}" type="slidenum">
              <a:rPr lang="nl-NL" altLang="nl-NL"/>
              <a:pPr eaLnBrk="1" hangingPunct="1"/>
              <a:t>5</a:t>
            </a:fld>
            <a:endParaRPr lang="nl-NL" altLang="nl-NL"/>
          </a:p>
        </p:txBody>
      </p:sp>
    </p:spTree>
    <p:extLst>
      <p:ext uri="{BB962C8B-B14F-4D97-AF65-F5344CB8AC3E}">
        <p14:creationId xmlns:p14="http://schemas.microsoft.com/office/powerpoint/2010/main" val="349223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smtClean="0"/>
              <a:t>Nieuwe beoordelingscriteria zijn eindgedragingen per praktijkleerperiode voor de verschillende competenties per rol.</a:t>
            </a:r>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2E1FE8-C5B6-4A00-B84D-A765C3017ADE}" type="slidenum">
              <a:rPr lang="nl-NL" altLang="nl-NL"/>
              <a:pPr eaLnBrk="1" hangingPunct="1"/>
              <a:t>6</a:t>
            </a:fld>
            <a:endParaRPr lang="nl-NL" altLang="nl-NL"/>
          </a:p>
        </p:txBody>
      </p:sp>
    </p:spTree>
    <p:extLst>
      <p:ext uri="{BB962C8B-B14F-4D97-AF65-F5344CB8AC3E}">
        <p14:creationId xmlns:p14="http://schemas.microsoft.com/office/powerpoint/2010/main" val="426172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F508EC-2F2B-4008-B2E6-513BADE1DEA8}" type="slidenum">
              <a:rPr lang="nl-NL" altLang="nl-NL"/>
              <a:pPr eaLnBrk="1" hangingPunct="1"/>
              <a:t>7</a:t>
            </a:fld>
            <a:endParaRPr lang="nl-NL" altLang="nl-NL"/>
          </a:p>
        </p:txBody>
      </p:sp>
    </p:spTree>
    <p:extLst>
      <p:ext uri="{BB962C8B-B14F-4D97-AF65-F5344CB8AC3E}">
        <p14:creationId xmlns:p14="http://schemas.microsoft.com/office/powerpoint/2010/main" val="425318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smtClean="0"/>
              <a:t>Het</a:t>
            </a:r>
            <a:r>
              <a:rPr lang="nl-NL" altLang="nl-NL" baseline="0" dirty="0" smtClean="0"/>
              <a:t> opleidingsprofiel is opgebouwd uit rollen met verschillende competenties. Per rol zijn kernbegrippen geformuleerd. Per kernbegrip zijn de benodigde kennis, vaardigheden en attitude beschreven. FHMG heeft deze omgezet in gedragscriteria, opbouwend per praktijkleer periode. In 2019-2020 zijn de gedragscriteria grootschalig geëvalueerd en aangepast. M.i.v. sept. 2020 wordt gewerkt met versie 2.</a:t>
            </a:r>
          </a:p>
          <a:p>
            <a:r>
              <a:rPr lang="nl-NL" altLang="nl-NL" baseline="0" dirty="0" smtClean="0"/>
              <a:t> </a:t>
            </a:r>
            <a:endParaRPr lang="nl-NL" altLang="nl-NL" dirty="0" smtClean="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2E1FE8-C5B6-4A00-B84D-A765C3017ADE}" type="slidenum">
              <a:rPr lang="nl-NL" altLang="nl-NL"/>
              <a:pPr eaLnBrk="1" hangingPunct="1"/>
              <a:t>8</a:t>
            </a:fld>
            <a:endParaRPr lang="nl-NL" altLang="nl-NL"/>
          </a:p>
        </p:txBody>
      </p:sp>
    </p:spTree>
    <p:extLst>
      <p:ext uri="{BB962C8B-B14F-4D97-AF65-F5344CB8AC3E}">
        <p14:creationId xmlns:p14="http://schemas.microsoft.com/office/powerpoint/2010/main" val="394075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Met de curriculum herziening was het ook tijd om de visie op praktijkleren te herijken. Dit is gebeurd in nauwe samenwerking met het werkveld.</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9</a:t>
            </a:fld>
            <a:endParaRPr lang="nl-NL"/>
          </a:p>
        </p:txBody>
      </p:sp>
    </p:spTree>
    <p:extLst>
      <p:ext uri="{BB962C8B-B14F-4D97-AF65-F5344CB8AC3E}">
        <p14:creationId xmlns:p14="http://schemas.microsoft.com/office/powerpoint/2010/main" val="1768772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Afbeelding 4" descr="ppt-algsheet_NLvariant-witte-schadu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15413" y="1988840"/>
            <a:ext cx="10766987" cy="4107904"/>
          </a:xfrm>
          <a:prstGeom prst="rect">
            <a:avLst/>
          </a:prstGeom>
        </p:spPr>
        <p:txBody>
          <a:bodyPr/>
          <a:lstStyle>
            <a:lvl1pPr>
              <a:defRPr>
                <a:solidFill>
                  <a:schemeClr val="bg1"/>
                </a:solidFill>
              </a:defRPr>
            </a:lvl1pPr>
          </a:lstStyle>
          <a:p>
            <a:r>
              <a:rPr lang="en-US" dirty="0" err="1" smtClean="0"/>
              <a:t>Titelstijl</a:t>
            </a:r>
            <a:r>
              <a:rPr lang="en-US" dirty="0" smtClean="0"/>
              <a:t> van model </a:t>
            </a:r>
            <a:r>
              <a:rPr lang="en-US" dirty="0" err="1" smtClean="0"/>
              <a:t>bewerken</a:t>
            </a:r>
            <a:endParaRPr lang="nl-NL" dirty="0"/>
          </a:p>
        </p:txBody>
      </p:sp>
      <p:sp>
        <p:nvSpPr>
          <p:cNvPr id="4" name="Tijdelijke aanduiding voor voettekst 4"/>
          <p:cNvSpPr>
            <a:spLocks noGrp="1"/>
          </p:cNvSpPr>
          <p:nvPr>
            <p:ph type="ftr" sz="quarter" idx="10"/>
          </p:nvPr>
        </p:nvSpPr>
        <p:spPr/>
        <p:txBody>
          <a:bodyPr/>
          <a:lstStyle>
            <a:lvl1pPr algn="r">
              <a:defRPr sz="1200">
                <a:solidFill>
                  <a:srgbClr val="000000">
                    <a:tint val="75000"/>
                  </a:srgbClr>
                </a:solidFill>
                <a:latin typeface="Fontys Frutiger"/>
              </a:defRPr>
            </a:lvl1pPr>
          </a:lstStyle>
          <a:p>
            <a:pPr>
              <a:defRPr/>
            </a:pPr>
            <a:r>
              <a:rPr lang="nl-NL"/>
              <a:t>Voettekst</a:t>
            </a:r>
          </a:p>
        </p:txBody>
      </p:sp>
      <p:sp>
        <p:nvSpPr>
          <p:cNvPr id="5" name="Tijdelijke aanduiding voor dianummer 5"/>
          <p:cNvSpPr>
            <a:spLocks noGrp="1"/>
          </p:cNvSpPr>
          <p:nvPr>
            <p:ph type="sldNum" sz="quarter" idx="11"/>
          </p:nvPr>
        </p:nvSpPr>
        <p:spPr/>
        <p:txBody>
          <a:bodyPr/>
          <a:lstStyle>
            <a:lvl1pPr>
              <a:defRPr/>
            </a:lvl1pPr>
          </a:lstStyle>
          <a:p>
            <a:fld id="{22D3BA62-00EC-41C9-868A-EF381F4759D7}" type="slidenum">
              <a:rPr lang="nl-NL" altLang="nl-NL"/>
              <a:pPr/>
              <a:t>‹nr.›</a:t>
            </a:fld>
            <a:endParaRPr lang="nl-NL" altLang="nl-NL"/>
          </a:p>
        </p:txBody>
      </p:sp>
    </p:spTree>
    <p:extLst>
      <p:ext uri="{BB962C8B-B14F-4D97-AF65-F5344CB8AC3E}">
        <p14:creationId xmlns:p14="http://schemas.microsoft.com/office/powerpoint/2010/main" val="74779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pic>
        <p:nvPicPr>
          <p:cNvPr id="4" name="Afbeelding 4" descr="ppt-sheet2-NL_algem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title"/>
          </p:nvPr>
        </p:nvSpPr>
        <p:spPr bwMode="auto">
          <a:xfrm>
            <a:off x="2447595" y="260648"/>
            <a:ext cx="9143008" cy="685800"/>
          </a:xfrm>
          <a:prstGeom prst="rect">
            <a:avLst/>
          </a:prstGeom>
          <a:noFill/>
          <a:ln>
            <a:noFill/>
          </a:ln>
          <a:effectLst/>
          <a:extLst>
            <a:ext uri="{FAA26D3D-D897-4be2-8F04-BA451C77F1D7}"/>
          </a:extLst>
        </p:spPr>
        <p:txBody>
          <a:bodyPr vert="horz" wrap="square" lIns="91440" tIns="45720" rIns="91440" bIns="45720" numCol="1" anchor="ctr" anchorCtr="0" compatLnSpc="1">
            <a:prstTxWarp prst="textNoShape">
              <a:avLst/>
            </a:prstTxWarp>
          </a:bodyPr>
          <a:lstStyle/>
          <a:p>
            <a:pPr lvl="0"/>
            <a:r>
              <a:rPr lang="en-US" dirty="0" err="1"/>
              <a:t>Titelstijl</a:t>
            </a:r>
            <a:r>
              <a:rPr lang="en-US" dirty="0"/>
              <a:t> van model </a:t>
            </a:r>
            <a:r>
              <a:rPr lang="en-US" dirty="0" err="1"/>
              <a:t>bewerken</a:t>
            </a:r>
            <a:endParaRPr lang="en-US" dirty="0"/>
          </a:p>
        </p:txBody>
      </p:sp>
      <p:sp>
        <p:nvSpPr>
          <p:cNvPr id="8" name="Rectangle 4"/>
          <p:cNvSpPr>
            <a:spLocks noGrp="1" noChangeArrowheads="1"/>
          </p:cNvSpPr>
          <p:nvPr>
            <p:ph idx="1"/>
          </p:nvPr>
        </p:nvSpPr>
        <p:spPr bwMode="auto">
          <a:xfrm>
            <a:off x="711200" y="1988840"/>
            <a:ext cx="10871200" cy="4176464"/>
          </a:xfrm>
          <a:prstGeom prst="rect">
            <a:avLst/>
          </a:prstGeom>
          <a:noFill/>
          <a:ln>
            <a:noFill/>
          </a:ln>
          <a:effectLst/>
          <a:extLst>
            <a:ext uri="{FAA26D3D-D897-4be2-8F04-BA451C77F1D7}"/>
          </a:extLst>
        </p:spPr>
        <p:txBody>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 name="Tijdelijke aanduiding voor voettekst 4"/>
          <p:cNvSpPr>
            <a:spLocks noGrp="1"/>
          </p:cNvSpPr>
          <p:nvPr>
            <p:ph type="ftr" sz="quarter" idx="10"/>
          </p:nvPr>
        </p:nvSpPr>
        <p:spPr/>
        <p:txBody>
          <a:bodyPr/>
          <a:lstStyle>
            <a:lvl1pPr algn="r">
              <a:defRPr sz="1200">
                <a:solidFill>
                  <a:srgbClr val="000000">
                    <a:tint val="75000"/>
                  </a:srgbClr>
                </a:solidFill>
                <a:latin typeface="Fontys Frutiger"/>
              </a:defRPr>
            </a:lvl1pPr>
          </a:lstStyle>
          <a:p>
            <a:pPr>
              <a:defRPr/>
            </a:pPr>
            <a:r>
              <a:rPr lang="nl-NL"/>
              <a:t>Voettekst</a:t>
            </a:r>
          </a:p>
        </p:txBody>
      </p:sp>
      <p:sp>
        <p:nvSpPr>
          <p:cNvPr id="6" name="Tijdelijke aanduiding voor dianummer 5"/>
          <p:cNvSpPr>
            <a:spLocks noGrp="1"/>
          </p:cNvSpPr>
          <p:nvPr>
            <p:ph type="sldNum" sz="quarter" idx="11"/>
          </p:nvPr>
        </p:nvSpPr>
        <p:spPr/>
        <p:txBody>
          <a:bodyPr/>
          <a:lstStyle>
            <a:lvl1pPr>
              <a:defRPr/>
            </a:lvl1pPr>
          </a:lstStyle>
          <a:p>
            <a:fld id="{DA6CFE69-58F5-475E-86B0-0EEA4746321C}" type="slidenum">
              <a:rPr lang="nl-NL" altLang="nl-NL"/>
              <a:pPr/>
              <a:t>‹nr.›</a:t>
            </a:fld>
            <a:endParaRPr lang="nl-NL" altLang="nl-NL"/>
          </a:p>
        </p:txBody>
      </p:sp>
    </p:spTree>
    <p:extLst>
      <p:ext uri="{BB962C8B-B14F-4D97-AF65-F5344CB8AC3E}">
        <p14:creationId xmlns:p14="http://schemas.microsoft.com/office/powerpoint/2010/main" val="286498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pic>
        <p:nvPicPr>
          <p:cNvPr id="4" name="Afbeelding 4" descr="ppt-sheet2-NL_algem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title"/>
          </p:nvPr>
        </p:nvSpPr>
        <p:spPr bwMode="auto">
          <a:xfrm>
            <a:off x="2447595" y="260648"/>
            <a:ext cx="9143008" cy="685800"/>
          </a:xfrm>
          <a:prstGeom prst="rect">
            <a:avLst/>
          </a:prstGeom>
          <a:noFill/>
          <a:ln>
            <a:noFill/>
          </a:ln>
          <a:effectLst/>
          <a:extLst>
            <a:ext uri="{FAA26D3D-D897-4be2-8F04-BA451C77F1D7}"/>
          </a:extLst>
        </p:spPr>
        <p:txBody>
          <a:bodyPr vert="horz" wrap="square" lIns="91440" tIns="45720" rIns="91440" bIns="45720" numCol="1" anchor="ctr" anchorCtr="0" compatLnSpc="1">
            <a:prstTxWarp prst="textNoShape">
              <a:avLst/>
            </a:prstTxWarp>
          </a:bodyPr>
          <a:lstStyle/>
          <a:p>
            <a:pPr lvl="0"/>
            <a:r>
              <a:rPr lang="en-US" dirty="0" err="1"/>
              <a:t>Titelstijl</a:t>
            </a:r>
            <a:r>
              <a:rPr lang="en-US" dirty="0"/>
              <a:t> van model </a:t>
            </a:r>
            <a:r>
              <a:rPr lang="en-US" dirty="0" err="1"/>
              <a:t>bewerken</a:t>
            </a:r>
            <a:endParaRPr lang="en-US" dirty="0"/>
          </a:p>
        </p:txBody>
      </p:sp>
      <p:sp>
        <p:nvSpPr>
          <p:cNvPr id="8" name="Rectangle 4"/>
          <p:cNvSpPr>
            <a:spLocks noGrp="1" noChangeArrowheads="1"/>
          </p:cNvSpPr>
          <p:nvPr>
            <p:ph idx="1"/>
          </p:nvPr>
        </p:nvSpPr>
        <p:spPr bwMode="auto">
          <a:xfrm>
            <a:off x="711200" y="1988840"/>
            <a:ext cx="10871200" cy="4176464"/>
          </a:xfrm>
          <a:prstGeom prst="rect">
            <a:avLst/>
          </a:prstGeom>
          <a:noFill/>
          <a:ln>
            <a:noFill/>
          </a:ln>
          <a:effectLst/>
          <a:extLst>
            <a:ext uri="{FAA26D3D-D897-4be2-8F04-BA451C77F1D7}"/>
          </a:extLst>
        </p:spPr>
        <p:txBody>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 name="Tijdelijke aanduiding voor voettekst 4"/>
          <p:cNvSpPr>
            <a:spLocks noGrp="1"/>
          </p:cNvSpPr>
          <p:nvPr>
            <p:ph type="ftr" sz="quarter" idx="10"/>
          </p:nvPr>
        </p:nvSpPr>
        <p:spPr/>
        <p:txBody>
          <a:bodyPr/>
          <a:lstStyle>
            <a:lvl1pPr algn="r">
              <a:defRPr sz="900">
                <a:solidFill>
                  <a:srgbClr val="000000">
                    <a:tint val="75000"/>
                  </a:srgbClr>
                </a:solidFill>
                <a:latin typeface="Fontys Frutiger"/>
              </a:defRPr>
            </a:lvl1pPr>
          </a:lstStyle>
          <a:p>
            <a:pPr>
              <a:defRPr/>
            </a:pPr>
            <a:r>
              <a:rPr lang="nl-NL"/>
              <a:t>Voettekst</a:t>
            </a:r>
          </a:p>
        </p:txBody>
      </p:sp>
      <p:sp>
        <p:nvSpPr>
          <p:cNvPr id="6" name="Tijdelijke aanduiding voor dianummer 5"/>
          <p:cNvSpPr>
            <a:spLocks noGrp="1"/>
          </p:cNvSpPr>
          <p:nvPr>
            <p:ph type="sldNum" sz="quarter" idx="11"/>
          </p:nvPr>
        </p:nvSpPr>
        <p:spPr/>
        <p:txBody>
          <a:bodyPr/>
          <a:lstStyle>
            <a:lvl1pPr>
              <a:defRPr/>
            </a:lvl1pPr>
          </a:lstStyle>
          <a:p>
            <a:fld id="{DA6CFE69-58F5-475E-86B0-0EEA4746321C}" type="slidenum">
              <a:rPr lang="nl-NL" altLang="nl-NL"/>
              <a:pPr/>
              <a:t>‹nr.›</a:t>
            </a:fld>
            <a:endParaRPr lang="nl-NL" altLang="nl-NL"/>
          </a:p>
        </p:txBody>
      </p:sp>
    </p:spTree>
    <p:extLst>
      <p:ext uri="{BB962C8B-B14F-4D97-AF65-F5344CB8AC3E}">
        <p14:creationId xmlns:p14="http://schemas.microsoft.com/office/powerpoint/2010/main" val="1173826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711200" y="1268413"/>
            <a:ext cx="108712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smtClean="0"/>
              <a:t>Klik om de tekststijl van het model te bewerken</a:t>
            </a:r>
          </a:p>
          <a:p>
            <a:pPr lvl="1"/>
            <a:r>
              <a:rPr lang="en-US" altLang="nl-NL" smtClean="0"/>
              <a:t>Tweede niveau</a:t>
            </a:r>
          </a:p>
          <a:p>
            <a:pPr lvl="2"/>
            <a:r>
              <a:rPr lang="en-US" altLang="nl-NL" smtClean="0"/>
              <a:t>Derde niveau</a:t>
            </a:r>
          </a:p>
          <a:p>
            <a:pPr lvl="3"/>
            <a:r>
              <a:rPr lang="en-US" altLang="nl-NL" smtClean="0"/>
              <a:t>Vierde niveau</a:t>
            </a:r>
          </a:p>
          <a:p>
            <a:pPr lvl="4"/>
            <a:r>
              <a:rPr lang="en-US" altLang="nl-NL" smtClean="0"/>
              <a:t>Vijfde niveau</a:t>
            </a:r>
          </a:p>
        </p:txBody>
      </p:sp>
      <p:sp>
        <p:nvSpPr>
          <p:cNvPr id="8" name="Tijdelijke aanduiding voor voettekst 4"/>
          <p:cNvSpPr>
            <a:spLocks noGrp="1"/>
          </p:cNvSpPr>
          <p:nvPr>
            <p:ph type="ftr" sz="quarter" idx="3"/>
          </p:nvPr>
        </p:nvSpPr>
        <p:spPr>
          <a:xfrm>
            <a:off x="2446867" y="6381751"/>
            <a:ext cx="8449733"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rgbClr val="000000">
                    <a:tint val="75000"/>
                  </a:srgbClr>
                </a:solidFill>
                <a:latin typeface="Fontys Frutiger"/>
                <a:ea typeface="ＭＳ Ｐゴシック" charset="0"/>
                <a:cs typeface="+mn-cs"/>
              </a:defRPr>
            </a:lvl1pPr>
          </a:lstStyle>
          <a:p>
            <a:pPr>
              <a:defRPr/>
            </a:pPr>
            <a:r>
              <a:rPr lang="nl-NL"/>
              <a:t>Voettekst</a:t>
            </a:r>
          </a:p>
        </p:txBody>
      </p:sp>
      <p:sp>
        <p:nvSpPr>
          <p:cNvPr id="9" name="Tijdelijke aanduiding voor dianummer 5"/>
          <p:cNvSpPr>
            <a:spLocks noGrp="1"/>
          </p:cNvSpPr>
          <p:nvPr>
            <p:ph type="sldNum" sz="quarter" idx="4"/>
          </p:nvPr>
        </p:nvSpPr>
        <p:spPr>
          <a:xfrm>
            <a:off x="10896600" y="6381751"/>
            <a:ext cx="685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Fontys Frutiger" panose="00000400000000000000" pitchFamily="2" charset="0"/>
                <a:ea typeface="ＭＳ Ｐゴシック" panose="020B0600070205080204" pitchFamily="34" charset="-128"/>
              </a:defRPr>
            </a:lvl1pPr>
          </a:lstStyle>
          <a:p>
            <a:pPr fontAlgn="base">
              <a:spcBef>
                <a:spcPct val="0"/>
              </a:spcBef>
              <a:spcAft>
                <a:spcPct val="0"/>
              </a:spcAft>
            </a:pPr>
            <a:fld id="{5D9FB9DE-6620-4EA0-AF60-B7AC03FE9335}" type="slidenum">
              <a:rPr lang="nl-NL" altLang="nl-NL"/>
              <a:pPr fontAlgn="base">
                <a:spcBef>
                  <a:spcPct val="0"/>
                </a:spcBef>
                <a:spcAft>
                  <a:spcPct val="0"/>
                </a:spcAft>
              </a:pPr>
              <a:t>‹nr.›</a:t>
            </a:fld>
            <a:endParaRPr lang="nl-NL" altLang="nl-NL"/>
          </a:p>
        </p:txBody>
      </p:sp>
    </p:spTree>
    <p:extLst>
      <p:ext uri="{BB962C8B-B14F-4D97-AF65-F5344CB8AC3E}">
        <p14:creationId xmlns:p14="http://schemas.microsoft.com/office/powerpoint/2010/main" val="789065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rtl="0" eaLnBrk="0" fontAlgn="base" hangingPunct="0">
        <a:spcBef>
          <a:spcPct val="0"/>
        </a:spcBef>
        <a:spcAft>
          <a:spcPct val="0"/>
        </a:spcAft>
        <a:defRPr sz="3200" b="1">
          <a:solidFill>
            <a:srgbClr val="570076"/>
          </a:solidFill>
          <a:latin typeface="+mj-lt"/>
          <a:ea typeface="+mj-ea"/>
          <a:cs typeface="+mj-cs"/>
        </a:defRPr>
      </a:lvl1pPr>
      <a:lvl2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2pPr>
      <a:lvl3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3pPr>
      <a:lvl4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4pPr>
      <a:lvl5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5pPr>
      <a:lvl6pPr marL="457200" algn="l" rtl="0" fontAlgn="base">
        <a:spcBef>
          <a:spcPct val="0"/>
        </a:spcBef>
        <a:spcAft>
          <a:spcPct val="0"/>
        </a:spcAft>
        <a:defRPr sz="3200" b="1">
          <a:solidFill>
            <a:srgbClr val="570076"/>
          </a:solidFill>
          <a:latin typeface="Fontys Frutiger" charset="0"/>
          <a:ea typeface="ＭＳ Ｐゴシック" charset="0"/>
        </a:defRPr>
      </a:lvl6pPr>
      <a:lvl7pPr marL="914400" algn="l" rtl="0" fontAlgn="base">
        <a:spcBef>
          <a:spcPct val="0"/>
        </a:spcBef>
        <a:spcAft>
          <a:spcPct val="0"/>
        </a:spcAft>
        <a:defRPr sz="3200" b="1">
          <a:solidFill>
            <a:srgbClr val="570076"/>
          </a:solidFill>
          <a:latin typeface="Fontys Frutiger" charset="0"/>
          <a:ea typeface="ＭＳ Ｐゴシック" charset="0"/>
        </a:defRPr>
      </a:lvl7pPr>
      <a:lvl8pPr marL="1371600" algn="l" rtl="0" fontAlgn="base">
        <a:spcBef>
          <a:spcPct val="0"/>
        </a:spcBef>
        <a:spcAft>
          <a:spcPct val="0"/>
        </a:spcAft>
        <a:defRPr sz="3200" b="1">
          <a:solidFill>
            <a:srgbClr val="570076"/>
          </a:solidFill>
          <a:latin typeface="Fontys Frutiger" charset="0"/>
          <a:ea typeface="ＭＳ Ｐゴシック" charset="0"/>
        </a:defRPr>
      </a:lvl8pPr>
      <a:lvl9pPr marL="1828800" algn="l" rtl="0" fontAlgn="base">
        <a:spcBef>
          <a:spcPct val="0"/>
        </a:spcBef>
        <a:spcAft>
          <a:spcPct val="0"/>
        </a:spcAft>
        <a:defRPr sz="3200" b="1">
          <a:solidFill>
            <a:srgbClr val="570076"/>
          </a:solidFill>
          <a:latin typeface="Fontys Frutiger"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570076"/>
          </a:solidFill>
          <a:latin typeface="+mn-lt"/>
          <a:ea typeface="+mn-ea"/>
          <a:cs typeface="+mn-cs"/>
        </a:defRPr>
      </a:lvl1pPr>
      <a:lvl2pPr marL="742950" indent="-285750" algn="l" rtl="0" eaLnBrk="0" fontAlgn="base" hangingPunct="0">
        <a:spcBef>
          <a:spcPct val="20000"/>
        </a:spcBef>
        <a:spcAft>
          <a:spcPct val="0"/>
        </a:spcAft>
        <a:buChar char="–"/>
        <a:defRPr sz="2800">
          <a:solidFill>
            <a:srgbClr val="570076"/>
          </a:solidFill>
          <a:latin typeface="+mn-lt"/>
          <a:ea typeface="+mn-ea"/>
          <a:cs typeface="+mn-cs"/>
        </a:defRPr>
      </a:lvl2pPr>
      <a:lvl3pPr marL="1143000" indent="-228600" algn="l" rtl="0" eaLnBrk="0" fontAlgn="base" hangingPunct="0">
        <a:spcBef>
          <a:spcPct val="20000"/>
        </a:spcBef>
        <a:spcAft>
          <a:spcPct val="0"/>
        </a:spcAft>
        <a:buChar char="•"/>
        <a:defRPr sz="2400">
          <a:solidFill>
            <a:srgbClr val="570076"/>
          </a:solidFill>
          <a:latin typeface="+mn-lt"/>
          <a:ea typeface="+mn-ea"/>
          <a:cs typeface="+mn-cs"/>
        </a:defRPr>
      </a:lvl3pPr>
      <a:lvl4pPr marL="1600200" indent="-228600" algn="l" rtl="0" eaLnBrk="0" fontAlgn="base" hangingPunct="0">
        <a:spcBef>
          <a:spcPct val="20000"/>
        </a:spcBef>
        <a:spcAft>
          <a:spcPct val="0"/>
        </a:spcAft>
        <a:buChar char="–"/>
        <a:defRPr sz="2000">
          <a:solidFill>
            <a:srgbClr val="570076"/>
          </a:solidFill>
          <a:latin typeface="+mn-lt"/>
          <a:ea typeface="+mn-ea"/>
          <a:cs typeface="+mn-cs"/>
        </a:defRPr>
      </a:lvl4pPr>
      <a:lvl5pPr marL="2057400" indent="-228600" algn="l" rtl="0" eaLnBrk="0" fontAlgn="base" hangingPunct="0">
        <a:spcBef>
          <a:spcPct val="20000"/>
        </a:spcBef>
        <a:spcAft>
          <a:spcPct val="0"/>
        </a:spcAft>
        <a:buChar char="»"/>
        <a:defRPr sz="2000">
          <a:solidFill>
            <a:srgbClr val="570076"/>
          </a:solidFill>
          <a:latin typeface="+mn-lt"/>
          <a:ea typeface="+mn-ea"/>
          <a:cs typeface="+mn-cs"/>
        </a:defRPr>
      </a:lvl5pPr>
      <a:lvl6pPr marL="2514600" indent="-228600" algn="l" rtl="0" fontAlgn="base">
        <a:spcBef>
          <a:spcPct val="20000"/>
        </a:spcBef>
        <a:spcAft>
          <a:spcPct val="0"/>
        </a:spcAft>
        <a:buChar char="»"/>
        <a:defRPr sz="2000">
          <a:solidFill>
            <a:srgbClr val="570076"/>
          </a:solidFill>
          <a:latin typeface="+mn-lt"/>
          <a:ea typeface="+mn-ea"/>
        </a:defRPr>
      </a:lvl6pPr>
      <a:lvl7pPr marL="2971800" indent="-228600" algn="l" rtl="0" fontAlgn="base">
        <a:spcBef>
          <a:spcPct val="20000"/>
        </a:spcBef>
        <a:spcAft>
          <a:spcPct val="0"/>
        </a:spcAft>
        <a:buChar char="»"/>
        <a:defRPr sz="2000">
          <a:solidFill>
            <a:srgbClr val="570076"/>
          </a:solidFill>
          <a:latin typeface="+mn-lt"/>
          <a:ea typeface="+mn-ea"/>
        </a:defRPr>
      </a:lvl7pPr>
      <a:lvl8pPr marL="3429000" indent="-228600" algn="l" rtl="0" fontAlgn="base">
        <a:spcBef>
          <a:spcPct val="20000"/>
        </a:spcBef>
        <a:spcAft>
          <a:spcPct val="0"/>
        </a:spcAft>
        <a:buChar char="»"/>
        <a:defRPr sz="2000">
          <a:solidFill>
            <a:srgbClr val="570076"/>
          </a:solidFill>
          <a:latin typeface="+mn-lt"/>
          <a:ea typeface="+mn-ea"/>
        </a:defRPr>
      </a:lvl8pPr>
      <a:lvl9pPr marL="3886200" indent="-228600" algn="l" rtl="0" fontAlgn="base">
        <a:spcBef>
          <a:spcPct val="20000"/>
        </a:spcBef>
        <a:spcAft>
          <a:spcPct val="0"/>
        </a:spcAft>
        <a:buChar char="»"/>
        <a:defRPr sz="2000">
          <a:solidFill>
            <a:srgbClr val="57007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C:\Users\879489\Desktop\1301_FHK_00_MAIN_PROMO_V04.mp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FvJ3pldXQAhWD6xQKHVa5CakQjRwIBw&amp;url=http://internal.vad.be/sectoren/lokaal-beleid/in-de-kijker.aspx&amp;bvm=bv.139782543,d.ZGg&amp;psig=AFQjCNFVb3d8F9djgl1_ZU58utoUJ3U9MQ&amp;ust=148075627983517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tagepleinzorg.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Ny729lYTNAhXIyRQKHenNCSQQjRwIBw&amp;url=http://www.che.nl/nl-nl/studeren/verpleegkunde/voltijd/onderwijs&amp;psig=AFQjCNGIw3sW7ewkH7k8RY9HdvzEQ2rPmg&amp;ust=146477908438596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google.nl/url?sa=i&amp;rct=j&amp;q=&amp;esrc=s&amp;source=images&amp;cd=&amp;cad=rja&amp;uact=8&amp;ved=0ahUKEwi0kYe5moTNAhUDWhQKHZvbBB4QjRwIBw&amp;url=https://www.vandijk.nl/webshop/p/oog-toekomst-9789088390111&amp;bvm=bv.123325700,d.ZGg&amp;psig=AFQjCNF9h7iSSb3Ibew87m28lsyUdEsueQ&amp;ust=146478017466595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xqFQoTCJzx8u2grsgCFcjUGgodEtgCpA&amp;url=http://www.flexnieuws.nl/2013/04/02/column-rein-leyenhorst-flexibele-arbeidsmarkt-flexibele-scholing/&amp;psig=AFQjCNHHxoXdcF7mWSMzJDeqAEIpaM9--w&amp;ust=144423501705868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UhPOR74jNAhUJPxQKHXuFD-AQjRwIBw&amp;url=http://feelgrafix.com/932163-florence-nightingale.html&amp;bvm=bv.123325700,d.ZGg&amp;psig=AFQjCNGY6XSpy4OLYsm0aWX8Fkvb2VJkEg&amp;ust=146494058474453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bwMode="auto">
          <a:xfrm>
            <a:off x="2135188" y="1989139"/>
            <a:ext cx="8075612"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sz="4000" dirty="0" smtClean="0">
                <a:ea typeface="ＭＳ Ｐゴシック" panose="020B0600070205080204" pitchFamily="34" charset="-128"/>
              </a:rPr>
              <a:t>Algemene informatie over </a:t>
            </a:r>
            <a:br>
              <a:rPr lang="nl-NL" altLang="nl-NL" sz="4000" dirty="0" smtClean="0">
                <a:ea typeface="ＭＳ Ｐゴシック" panose="020B0600070205080204" pitchFamily="34" charset="-128"/>
              </a:rPr>
            </a:br>
            <a:r>
              <a:rPr lang="nl-NL" altLang="nl-NL" sz="4000" dirty="0" smtClean="0">
                <a:ea typeface="ＭＳ Ｐゴシック" panose="020B0600070205080204" pitchFamily="34" charset="-128"/>
              </a:rPr>
              <a:t>de opleiding en het praktijkleren</a:t>
            </a:r>
            <a:r>
              <a:rPr lang="nl-NL" altLang="nl-NL" sz="3600" dirty="0" smtClean="0">
                <a:ea typeface="ＭＳ Ｐゴシック" panose="020B0600070205080204" pitchFamily="34" charset="-128"/>
              </a:rPr>
              <a:t/>
            </a:r>
            <a:br>
              <a:rPr lang="nl-NL" altLang="nl-NL" sz="3600" dirty="0" smtClean="0">
                <a:ea typeface="ＭＳ Ｐゴシック" panose="020B0600070205080204" pitchFamily="34" charset="-128"/>
              </a:rPr>
            </a:br>
            <a:r>
              <a:rPr lang="nl-NL" altLang="nl-NL" sz="3600" dirty="0">
                <a:ea typeface="ＭＳ Ｐゴシック" panose="020B0600070205080204" pitchFamily="34" charset="-128"/>
              </a:rPr>
              <a:t/>
            </a:r>
            <a:br>
              <a:rPr lang="nl-NL" altLang="nl-NL" sz="3600" dirty="0">
                <a:ea typeface="ＭＳ Ｐゴシック" panose="020B0600070205080204" pitchFamily="34" charset="-128"/>
              </a:rPr>
            </a:br>
            <a:r>
              <a:rPr lang="nl-NL" altLang="nl-NL" sz="3600" b="0" dirty="0" smtClean="0">
                <a:ea typeface="ＭＳ Ｐゴシック" panose="020B0600070205080204" pitchFamily="34" charset="-128"/>
              </a:rPr>
              <a:t>Module 1 van training </a:t>
            </a:r>
            <a:br>
              <a:rPr lang="nl-NL" altLang="nl-NL" sz="3600" b="0" dirty="0" smtClean="0">
                <a:ea typeface="ＭＳ Ｐゴシック" panose="020B0600070205080204" pitchFamily="34" charset="-128"/>
              </a:rPr>
            </a:br>
            <a:r>
              <a:rPr lang="nl-NL" altLang="nl-NL" sz="3600" b="0" dirty="0" smtClean="0">
                <a:ea typeface="ＭＳ Ｐゴシック" panose="020B0600070205080204" pitchFamily="34" charset="-128"/>
              </a:rPr>
              <a:t>‘Begeleiden doen we samen</a:t>
            </a:r>
            <a:r>
              <a:rPr lang="nl-NL" altLang="nl-NL" sz="3600" b="0" dirty="0" smtClean="0">
                <a:ea typeface="ＭＳ Ｐゴシック" panose="020B0600070205080204" pitchFamily="34" charset="-128"/>
              </a:rPr>
              <a:t>’</a:t>
            </a:r>
            <a:br>
              <a:rPr lang="nl-NL" altLang="nl-NL" sz="3600" b="0" dirty="0" smtClean="0">
                <a:ea typeface="ＭＳ Ｐゴシック" panose="020B0600070205080204" pitchFamily="34" charset="-128"/>
              </a:rPr>
            </a:br>
            <a:r>
              <a:rPr lang="nl-NL" altLang="nl-NL" sz="3600" b="0" dirty="0">
                <a:ea typeface="ＭＳ Ｐゴシック" panose="020B0600070205080204" pitchFamily="34" charset="-128"/>
              </a:rPr>
              <a:t/>
            </a:r>
            <a:br>
              <a:rPr lang="nl-NL" altLang="nl-NL" sz="3600" b="0" dirty="0">
                <a:ea typeface="ＭＳ Ｐゴシック" panose="020B0600070205080204" pitchFamily="34" charset="-128"/>
              </a:rPr>
            </a:br>
            <a:r>
              <a:rPr lang="nl-NL" altLang="nl-NL" sz="3600" b="0" dirty="0" smtClean="0">
                <a:ea typeface="ＭＳ Ｐゴシック" panose="020B0600070205080204" pitchFamily="34" charset="-128"/>
              </a:rPr>
              <a:t>						</a:t>
            </a:r>
            <a:r>
              <a:rPr lang="nl-NL" altLang="nl-NL" sz="2400" b="0" i="1" dirty="0" smtClean="0">
                <a:ea typeface="ＭＳ Ｐゴシック" panose="020B0600070205080204" pitchFamily="34" charset="-128"/>
              </a:rPr>
              <a:t>Versie: aug. 2020</a:t>
            </a:r>
            <a:r>
              <a:rPr lang="nl-NL" altLang="nl-NL" i="1" dirty="0" smtClean="0">
                <a:ea typeface="ＭＳ Ｐゴシック" panose="020B0600070205080204" pitchFamily="34" charset="-128"/>
              </a:rPr>
              <a:t/>
            </a:r>
            <a:br>
              <a:rPr lang="nl-NL" altLang="nl-NL" i="1"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endParaRPr lang="nl-NL" altLang="nl-NL" dirty="0" smtClean="0">
              <a:ea typeface="ＭＳ Ｐゴシック" panose="020B0600070205080204" pitchFamily="34" charset="-128"/>
            </a:endParaRPr>
          </a:p>
        </p:txBody>
      </p:sp>
      <p:sp>
        <p:nvSpPr>
          <p:cNvPr id="3" name="Tijdelijke aanduiding voor inhoud 4"/>
          <p:cNvSpPr txBox="1">
            <a:spLocks/>
          </p:cNvSpPr>
          <p:nvPr/>
        </p:nvSpPr>
        <p:spPr>
          <a:xfrm>
            <a:off x="13668375" y="-603250"/>
            <a:ext cx="1296988" cy="179387"/>
          </a:xfrm>
          <a:prstGeom prst="rect">
            <a:avLst/>
          </a:prstGeom>
        </p:spPr>
        <p:txBody>
          <a:bodyPr/>
          <a:lstStyle>
            <a:lvl1pPr marL="342900" indent="-342900" algn="l" rtl="0" eaLnBrk="1" fontAlgn="base" hangingPunct="1">
              <a:spcBef>
                <a:spcPct val="20000"/>
              </a:spcBef>
              <a:spcAft>
                <a:spcPct val="0"/>
              </a:spcAft>
              <a:buChar char="•"/>
              <a:defRPr sz="3200" b="0" i="0">
                <a:solidFill>
                  <a:srgbClr val="570076"/>
                </a:solidFill>
                <a:latin typeface="Arial"/>
                <a:ea typeface="+mn-ea"/>
                <a:cs typeface="Arial"/>
              </a:defRPr>
            </a:lvl1pPr>
            <a:lvl2pPr marL="742950" indent="-285750" algn="l" rtl="0" eaLnBrk="1" fontAlgn="base" hangingPunct="1">
              <a:spcBef>
                <a:spcPct val="20000"/>
              </a:spcBef>
              <a:spcAft>
                <a:spcPct val="0"/>
              </a:spcAft>
              <a:buChar char="–"/>
              <a:defRPr sz="2800" b="0" i="0">
                <a:solidFill>
                  <a:srgbClr val="570076"/>
                </a:solidFill>
                <a:latin typeface="Arial"/>
                <a:ea typeface="+mn-ea"/>
                <a:cs typeface="Arial"/>
              </a:defRPr>
            </a:lvl2pPr>
            <a:lvl3pPr marL="1143000" indent="-228600" algn="l" rtl="0" eaLnBrk="1" fontAlgn="base" hangingPunct="1">
              <a:spcBef>
                <a:spcPct val="20000"/>
              </a:spcBef>
              <a:spcAft>
                <a:spcPct val="0"/>
              </a:spcAft>
              <a:buChar char="•"/>
              <a:defRPr sz="2400" b="0" i="0">
                <a:solidFill>
                  <a:srgbClr val="570076"/>
                </a:solidFill>
                <a:latin typeface="Arial"/>
                <a:ea typeface="+mn-ea"/>
                <a:cs typeface="Arial"/>
              </a:defRPr>
            </a:lvl3pPr>
            <a:lvl4pPr marL="1600200" indent="-228600" algn="l" rtl="0" eaLnBrk="1" fontAlgn="base" hangingPunct="1">
              <a:spcBef>
                <a:spcPct val="20000"/>
              </a:spcBef>
              <a:spcAft>
                <a:spcPct val="0"/>
              </a:spcAft>
              <a:buChar char="–"/>
              <a:defRPr sz="2000" b="0" i="0">
                <a:solidFill>
                  <a:srgbClr val="570076"/>
                </a:solidFill>
                <a:latin typeface="Arial"/>
                <a:ea typeface="+mn-ea"/>
                <a:cs typeface="Arial"/>
              </a:defRPr>
            </a:lvl4pPr>
            <a:lvl5pPr marL="2057400" indent="-228600" algn="l" rtl="0" eaLnBrk="1" fontAlgn="base" hangingPunct="1">
              <a:spcBef>
                <a:spcPct val="20000"/>
              </a:spcBef>
              <a:spcAft>
                <a:spcPct val="0"/>
              </a:spcAft>
              <a:buChar char="»"/>
              <a:defRPr sz="2000" b="0" i="0">
                <a:solidFill>
                  <a:srgbClr val="570076"/>
                </a:solidFill>
                <a:latin typeface="Arial"/>
                <a:ea typeface="+mn-ea"/>
                <a:cs typeface="Arial"/>
              </a:defRPr>
            </a:lvl5pPr>
            <a:lvl6pPr marL="2514600" indent="-228600" algn="l" rtl="0" eaLnBrk="1" fontAlgn="base" hangingPunct="1">
              <a:spcBef>
                <a:spcPct val="20000"/>
              </a:spcBef>
              <a:spcAft>
                <a:spcPct val="0"/>
              </a:spcAft>
              <a:buChar char="»"/>
              <a:defRPr sz="2000">
                <a:solidFill>
                  <a:srgbClr val="570076"/>
                </a:solidFill>
                <a:latin typeface="+mn-lt"/>
                <a:ea typeface="+mn-ea"/>
              </a:defRPr>
            </a:lvl6pPr>
            <a:lvl7pPr marL="2971800" indent="-228600" algn="l" rtl="0" eaLnBrk="1" fontAlgn="base" hangingPunct="1">
              <a:spcBef>
                <a:spcPct val="20000"/>
              </a:spcBef>
              <a:spcAft>
                <a:spcPct val="0"/>
              </a:spcAft>
              <a:buChar char="»"/>
              <a:defRPr sz="2000">
                <a:solidFill>
                  <a:srgbClr val="570076"/>
                </a:solidFill>
                <a:latin typeface="+mn-lt"/>
                <a:ea typeface="+mn-ea"/>
              </a:defRPr>
            </a:lvl7pPr>
            <a:lvl8pPr marL="3429000" indent="-228600" algn="l" rtl="0" eaLnBrk="1" fontAlgn="base" hangingPunct="1">
              <a:spcBef>
                <a:spcPct val="20000"/>
              </a:spcBef>
              <a:spcAft>
                <a:spcPct val="0"/>
              </a:spcAft>
              <a:buChar char="»"/>
              <a:defRPr sz="2000">
                <a:solidFill>
                  <a:srgbClr val="570076"/>
                </a:solidFill>
                <a:latin typeface="+mn-lt"/>
                <a:ea typeface="+mn-ea"/>
              </a:defRPr>
            </a:lvl8pPr>
            <a:lvl9pPr marL="3886200" indent="-228600" algn="l" rtl="0" eaLnBrk="1" fontAlgn="base" hangingPunct="1">
              <a:spcBef>
                <a:spcPct val="20000"/>
              </a:spcBef>
              <a:spcAft>
                <a:spcPct val="0"/>
              </a:spcAft>
              <a:buChar char="»"/>
              <a:defRPr sz="2000">
                <a:solidFill>
                  <a:srgbClr val="570076"/>
                </a:solidFill>
                <a:latin typeface="+mn-lt"/>
                <a:ea typeface="+mn-ea"/>
              </a:defRPr>
            </a:lvl9pPr>
          </a:lstStyle>
          <a:p>
            <a:pPr marL="0" indent="0">
              <a:buNone/>
              <a:defRPr/>
            </a:pPr>
            <a:r>
              <a:rPr lang="nl-NL" sz="300" kern="0" dirty="0">
                <a:solidFill>
                  <a:srgbClr val="FFFFFF">
                    <a:lumMod val="95000"/>
                  </a:srgbClr>
                </a:solidFill>
                <a:hlinkClick r:id="rId3" action="ppaction://hlinkfile"/>
              </a:rPr>
              <a:t>C:\</a:t>
            </a:r>
            <a:r>
              <a:rPr lang="nl-NL" sz="100" kern="0" dirty="0">
                <a:solidFill>
                  <a:srgbClr val="FFFFFF">
                    <a:lumMod val="95000"/>
                  </a:srgbClr>
                </a:solidFill>
                <a:hlinkClick r:id="rId3" action="ppaction://hlinkfile"/>
              </a:rPr>
              <a:t>Users\879489\Desop\1301_FHK_00_MAIN_PROMO_V04.mp4</a:t>
            </a:r>
            <a:endParaRPr lang="nl-NL" sz="300" kern="0" dirty="0">
              <a:solidFill>
                <a:srgbClr val="FFFFFF">
                  <a:lumMod val="95000"/>
                </a:srgbClr>
              </a:solidFill>
            </a:endParaRPr>
          </a:p>
        </p:txBody>
      </p:sp>
      <p:sp>
        <p:nvSpPr>
          <p:cNvPr id="4" name="Titel 1"/>
          <p:cNvSpPr txBox="1">
            <a:spLocks/>
          </p:cNvSpPr>
          <p:nvPr/>
        </p:nvSpPr>
        <p:spPr>
          <a:xfrm>
            <a:off x="2287588" y="3933826"/>
            <a:ext cx="8075612" cy="2016125"/>
          </a:xfrm>
          <a:prstGeom prst="rect">
            <a:avLst/>
          </a:prstGeom>
        </p:spPr>
        <p:txBody>
          <a:bodyPr/>
          <a:lstStyle>
            <a:lvl1pPr algn="l" rtl="0" eaLnBrk="0" fontAlgn="base" hangingPunct="0">
              <a:spcBef>
                <a:spcPct val="0"/>
              </a:spcBef>
              <a:spcAft>
                <a:spcPct val="0"/>
              </a:spcAft>
              <a:defRPr sz="3200" b="1">
                <a:solidFill>
                  <a:schemeClr val="bg1"/>
                </a:solidFill>
                <a:latin typeface="Arial"/>
                <a:ea typeface="+mj-ea"/>
                <a:cs typeface="Arial"/>
              </a:defRPr>
            </a:lvl1pPr>
            <a:lvl2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2pPr>
            <a:lvl3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3pPr>
            <a:lvl4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4pPr>
            <a:lvl5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5pPr>
            <a:lvl6pPr marL="457200" algn="l" rtl="0" fontAlgn="base">
              <a:spcBef>
                <a:spcPct val="0"/>
              </a:spcBef>
              <a:spcAft>
                <a:spcPct val="0"/>
              </a:spcAft>
              <a:defRPr sz="3200" b="1">
                <a:solidFill>
                  <a:srgbClr val="570076"/>
                </a:solidFill>
                <a:latin typeface="Fontys Frutiger" charset="0"/>
                <a:ea typeface="ＭＳ Ｐゴシック" charset="0"/>
              </a:defRPr>
            </a:lvl6pPr>
            <a:lvl7pPr marL="914400" algn="l" rtl="0" fontAlgn="base">
              <a:spcBef>
                <a:spcPct val="0"/>
              </a:spcBef>
              <a:spcAft>
                <a:spcPct val="0"/>
              </a:spcAft>
              <a:defRPr sz="3200" b="1">
                <a:solidFill>
                  <a:srgbClr val="570076"/>
                </a:solidFill>
                <a:latin typeface="Fontys Frutiger" charset="0"/>
                <a:ea typeface="ＭＳ Ｐゴシック" charset="0"/>
              </a:defRPr>
            </a:lvl7pPr>
            <a:lvl8pPr marL="1371600" algn="l" rtl="0" fontAlgn="base">
              <a:spcBef>
                <a:spcPct val="0"/>
              </a:spcBef>
              <a:spcAft>
                <a:spcPct val="0"/>
              </a:spcAft>
              <a:defRPr sz="3200" b="1">
                <a:solidFill>
                  <a:srgbClr val="570076"/>
                </a:solidFill>
                <a:latin typeface="Fontys Frutiger" charset="0"/>
                <a:ea typeface="ＭＳ Ｐゴシック" charset="0"/>
              </a:defRPr>
            </a:lvl8pPr>
            <a:lvl9pPr marL="1828800" algn="l" rtl="0" fontAlgn="base">
              <a:spcBef>
                <a:spcPct val="0"/>
              </a:spcBef>
              <a:spcAft>
                <a:spcPct val="0"/>
              </a:spcAft>
              <a:defRPr sz="3200" b="1">
                <a:solidFill>
                  <a:srgbClr val="570076"/>
                </a:solidFill>
                <a:latin typeface="Fontys Frutiger" charset="0"/>
                <a:ea typeface="ＭＳ Ｐゴシック" charset="0"/>
              </a:defRPr>
            </a:lvl9pPr>
          </a:lstStyle>
          <a:p>
            <a:pPr algn="r">
              <a:defRPr/>
            </a:pPr>
            <a:endParaRPr lang="nl-NL" kern="0" dirty="0">
              <a:solidFill>
                <a:srgbClr val="FFFFFF"/>
              </a:solidFill>
            </a:endParaRPr>
          </a:p>
          <a:p>
            <a:pPr algn="r">
              <a:defRPr/>
            </a:pPr>
            <a:r>
              <a:rPr lang="nl-NL" kern="0" dirty="0">
                <a:solidFill>
                  <a:srgbClr val="FFFFFF"/>
                </a:solidFill>
              </a:rPr>
              <a:t/>
            </a:r>
            <a:br>
              <a:rPr lang="nl-NL" kern="0" dirty="0">
                <a:solidFill>
                  <a:srgbClr val="FFFFFF"/>
                </a:solidFill>
              </a:rPr>
            </a:br>
            <a:r>
              <a:rPr lang="nl-NL" kern="0" dirty="0">
                <a:solidFill>
                  <a:srgbClr val="FFFFFF"/>
                </a:solidFill>
              </a:rPr>
              <a:t/>
            </a:r>
            <a:br>
              <a:rPr lang="nl-NL" kern="0" dirty="0">
                <a:solidFill>
                  <a:srgbClr val="FFFFFF"/>
                </a:solidFill>
              </a:rPr>
            </a:br>
            <a:r>
              <a:rPr lang="nl-NL" kern="0" dirty="0">
                <a:solidFill>
                  <a:srgbClr val="FFFFFF"/>
                </a:solidFill>
              </a:rPr>
              <a:t/>
            </a:r>
            <a:br>
              <a:rPr lang="nl-NL" kern="0" dirty="0">
                <a:solidFill>
                  <a:srgbClr val="FFFFFF"/>
                </a:solidFill>
              </a:rPr>
            </a:br>
            <a:r>
              <a:rPr lang="nl-NL" kern="0" dirty="0">
                <a:solidFill>
                  <a:srgbClr val="FFFFFF"/>
                </a:solidFill>
              </a:rPr>
              <a:t/>
            </a:r>
            <a:br>
              <a:rPr lang="nl-NL" kern="0" dirty="0">
                <a:solidFill>
                  <a:srgbClr val="FFFFFF"/>
                </a:solidFill>
              </a:rPr>
            </a:br>
            <a:endParaRPr lang="nl-NL" kern="0" dirty="0">
              <a:solidFill>
                <a:srgbClr val="FFFFFF"/>
              </a:solidFill>
            </a:endParaRPr>
          </a:p>
        </p:txBody>
      </p:sp>
    </p:spTree>
    <p:extLst>
      <p:ext uri="{BB962C8B-B14F-4D97-AF65-F5344CB8AC3E}">
        <p14:creationId xmlns:p14="http://schemas.microsoft.com/office/powerpoint/2010/main" val="2763994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7592" y="260648"/>
            <a:ext cx="9402182" cy="685800"/>
          </a:xfrm>
        </p:spPr>
        <p:txBody>
          <a:bodyPr/>
          <a:lstStyle/>
          <a:p>
            <a:pPr algn="ctr"/>
            <a:r>
              <a:rPr lang="nl-NL" dirty="0" smtClean="0"/>
              <a:t>ZELCOM </a:t>
            </a:r>
            <a:r>
              <a:rPr lang="nl-NL" dirty="0" smtClean="0">
                <a:sym typeface="Wingdings" panose="05000000000000000000" pitchFamily="2" charset="2"/>
              </a:rPr>
              <a:t> basis voor profielen per PL periode</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a:p>
            <a:endParaRPr lang="nl-NL" dirty="0"/>
          </a:p>
        </p:txBody>
      </p:sp>
      <p:pic>
        <p:nvPicPr>
          <p:cNvPr id="4" name="Tijdelijke aanduiding voor inhoud 4"/>
          <p:cNvPicPr>
            <a:picLocks/>
          </p:cNvPicPr>
          <p:nvPr/>
        </p:nvPicPr>
        <p:blipFill rotWithShape="1">
          <a:blip r:embed="rId3">
            <a:extLst>
              <a:ext uri="{28A0092B-C50C-407E-A947-70E740481C1C}">
                <a14:useLocalDpi xmlns:a14="http://schemas.microsoft.com/office/drawing/2010/main" val="0"/>
              </a:ext>
            </a:extLst>
          </a:blip>
          <a:srcRect l="4793" t="19359" r="77190" b="47973"/>
          <a:stretch/>
        </p:blipFill>
        <p:spPr bwMode="auto">
          <a:xfrm>
            <a:off x="2544466" y="2066318"/>
            <a:ext cx="3765884" cy="3007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
        <p:nvSpPr>
          <p:cNvPr id="7" name="Rechthoek 6"/>
          <p:cNvSpPr/>
          <p:nvPr/>
        </p:nvSpPr>
        <p:spPr>
          <a:xfrm>
            <a:off x="6863378" y="2692755"/>
            <a:ext cx="3815379" cy="1508105"/>
          </a:xfrm>
          <a:prstGeom prst="rect">
            <a:avLst/>
          </a:prstGeom>
        </p:spPr>
        <p:txBody>
          <a:bodyPr wrap="square">
            <a:spAutoFit/>
          </a:bodyPr>
          <a:lstStyle/>
          <a:p>
            <a:pPr marL="342900" marR="0" lvl="0" indent="-342900" defTabSz="45720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0" cap="none" spc="0" normalizeH="0" baseline="0" noProof="0" dirty="0" smtClean="0">
                <a:ln>
                  <a:noFill/>
                </a:ln>
                <a:solidFill>
                  <a:srgbClr val="00B050"/>
                </a:solidFill>
                <a:effectLst/>
                <a:uLnTx/>
                <a:uFillTx/>
              </a:rPr>
              <a:t>PL1= niveau A</a:t>
            </a:r>
          </a:p>
          <a:p>
            <a:pPr marL="342900" marR="0" lvl="0" indent="-342900" defTabSz="45720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0" cap="none" spc="0" normalizeH="0" baseline="0" noProof="0" dirty="0" smtClean="0">
                <a:ln>
                  <a:noFill/>
                </a:ln>
                <a:solidFill>
                  <a:srgbClr val="00B0F0"/>
                </a:solidFill>
                <a:effectLst/>
                <a:uLnTx/>
                <a:uFillTx/>
              </a:rPr>
              <a:t>PL2= niveau BB</a:t>
            </a:r>
          </a:p>
          <a:p>
            <a:pPr marL="342900" marR="0" lvl="0" indent="-342900" defTabSz="45720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0" cap="none" spc="0" normalizeH="0" baseline="0" noProof="0" dirty="0" smtClean="0">
                <a:ln>
                  <a:noFill/>
                </a:ln>
                <a:solidFill>
                  <a:srgbClr val="FFC000"/>
                </a:solidFill>
                <a:effectLst/>
                <a:uLnTx/>
                <a:uFillTx/>
              </a:rPr>
              <a:t>PL3= niveau CCC</a:t>
            </a:r>
          </a:p>
          <a:p>
            <a:pPr marL="342900" marR="0" lvl="0" indent="-342900" defTabSz="45720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0" cap="none" spc="0" normalizeH="0" baseline="0" noProof="0" dirty="0" smtClean="0">
                <a:ln>
                  <a:noFill/>
                </a:ln>
                <a:solidFill>
                  <a:srgbClr val="C0504D"/>
                </a:solidFill>
                <a:effectLst/>
                <a:uLnTx/>
                <a:uFillTx/>
              </a:rPr>
              <a:t>PL4= niveau DDE</a:t>
            </a:r>
            <a:endParaRPr kumimoji="0" lang="nl-NL" sz="2000" b="0" i="0" u="none" strike="noStrike" kern="0" cap="none" spc="0" normalizeH="0" baseline="0" noProof="0" dirty="0">
              <a:ln>
                <a:noFill/>
              </a:ln>
              <a:solidFill>
                <a:srgbClr val="C0504D"/>
              </a:solidFill>
              <a:effectLst/>
              <a:uLnTx/>
              <a:uFillTx/>
            </a:endParaRPr>
          </a:p>
        </p:txBody>
      </p:sp>
    </p:spTree>
    <p:extLst>
      <p:ext uri="{BB962C8B-B14F-4D97-AF65-F5344CB8AC3E}">
        <p14:creationId xmlns:p14="http://schemas.microsoft.com/office/powerpoint/2010/main" val="1691999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Uitgangspunten</a:t>
            </a:r>
            <a:endParaRPr lang="nl-NL" dirty="0"/>
          </a:p>
        </p:txBody>
      </p:sp>
      <p:sp>
        <p:nvSpPr>
          <p:cNvPr id="3" name="Tijdelijke aanduiding voor inhoud 2"/>
          <p:cNvSpPr>
            <a:spLocks noGrp="1"/>
          </p:cNvSpPr>
          <p:nvPr>
            <p:ph idx="1"/>
          </p:nvPr>
        </p:nvSpPr>
        <p:spPr/>
        <p:txBody>
          <a:bodyPr/>
          <a:lstStyle/>
          <a:p>
            <a:pPr>
              <a:buFont typeface="Wingdings" panose="05000000000000000000" pitchFamily="2" charset="2"/>
              <a:buChar char="q"/>
            </a:pPr>
            <a:r>
              <a:rPr lang="nl-NL" dirty="0"/>
              <a:t>Gezamenlijke verantwoordelijkheid</a:t>
            </a:r>
          </a:p>
          <a:p>
            <a:pPr>
              <a:buFont typeface="Wingdings" panose="05000000000000000000" pitchFamily="2" charset="2"/>
              <a:buChar char="q"/>
            </a:pPr>
            <a:r>
              <a:rPr lang="nl-NL" dirty="0"/>
              <a:t>Krachtige leeromgevingen</a:t>
            </a:r>
          </a:p>
          <a:p>
            <a:pPr>
              <a:buFont typeface="Wingdings" panose="05000000000000000000" pitchFamily="2" charset="2"/>
              <a:buChar char="q"/>
            </a:pPr>
            <a:r>
              <a:rPr lang="nl-NL" dirty="0"/>
              <a:t>Persoonsgerichte begeleiding</a:t>
            </a:r>
          </a:p>
          <a:p>
            <a:pPr>
              <a:buFont typeface="Wingdings" panose="05000000000000000000" pitchFamily="2" charset="2"/>
              <a:buChar char="q"/>
            </a:pPr>
            <a:r>
              <a:rPr lang="nl-NL" dirty="0"/>
              <a:t>Integratie theoretisch onderwijs en praktijkleren</a:t>
            </a:r>
          </a:p>
          <a:p>
            <a:pPr>
              <a:buFont typeface="Wingdings" panose="05000000000000000000" pitchFamily="2" charset="2"/>
              <a:buChar char="q"/>
            </a:pPr>
            <a:r>
              <a:rPr lang="nl-NL" dirty="0"/>
              <a:t>Kennis uitwisselen en ontwikkelen</a:t>
            </a:r>
          </a:p>
          <a:p>
            <a:pPr>
              <a:buFont typeface="Wingdings" panose="05000000000000000000" pitchFamily="2" charset="2"/>
              <a:buChar char="q"/>
            </a:pPr>
            <a:r>
              <a:rPr lang="nl-NL" dirty="0"/>
              <a:t>Ketengericht denken</a:t>
            </a:r>
          </a:p>
          <a:p>
            <a:pPr>
              <a:buFont typeface="Wingdings" panose="05000000000000000000" pitchFamily="2" charset="2"/>
              <a:buChar char="q"/>
            </a:pPr>
            <a:r>
              <a:rPr lang="nl-NL" dirty="0"/>
              <a:t>Ontwikkeling van de zorgpraktijk, het onderwijs en alle betrokkenen</a:t>
            </a:r>
          </a:p>
          <a:p>
            <a:endParaRPr lang="nl-NL" dirty="0"/>
          </a:p>
        </p:txBody>
      </p:sp>
    </p:spTree>
    <p:extLst>
      <p:ext uri="{BB962C8B-B14F-4D97-AF65-F5344CB8AC3E}">
        <p14:creationId xmlns:p14="http://schemas.microsoft.com/office/powerpoint/2010/main" val="1710058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4043363" y="337815"/>
            <a:ext cx="5143500" cy="7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nl-NL" altLang="nl-NL" dirty="0" smtClean="0"/>
              <a:t>Leerplan voltijd curriculum</a:t>
            </a:r>
          </a:p>
        </p:txBody>
      </p:sp>
      <p:sp>
        <p:nvSpPr>
          <p:cNvPr id="13317" name="Tekstvak 1"/>
          <p:cNvSpPr txBox="1">
            <a:spLocks noChangeArrowheads="1"/>
          </p:cNvSpPr>
          <p:nvPr/>
        </p:nvSpPr>
        <p:spPr bwMode="auto">
          <a:xfrm>
            <a:off x="5772150" y="4862512"/>
            <a:ext cx="2106216"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57007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57007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57007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57007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57007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57007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57007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57007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570076"/>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350">
              <a:solidFill>
                <a:schemeClr val="tx1"/>
              </a:solidFill>
            </a:endParaRPr>
          </a:p>
        </p:txBody>
      </p:sp>
      <p:pic>
        <p:nvPicPr>
          <p:cNvPr id="13318"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6748" y="2430151"/>
            <a:ext cx="5946485" cy="33738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4943872" y="2852936"/>
            <a:ext cx="216024" cy="698376"/>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3" name="Afbeelding 2"/>
          <p:cNvPicPr>
            <a:picLocks noChangeAspect="1"/>
          </p:cNvPicPr>
          <p:nvPr/>
        </p:nvPicPr>
        <p:blipFill>
          <a:blip r:embed="rId4"/>
          <a:stretch>
            <a:fillRect/>
          </a:stretch>
        </p:blipFill>
        <p:spPr>
          <a:xfrm>
            <a:off x="6487427" y="2430151"/>
            <a:ext cx="5526335" cy="3438383"/>
          </a:xfrm>
          <a:prstGeom prst="rect">
            <a:avLst/>
          </a:prstGeom>
        </p:spPr>
      </p:pic>
    </p:spTree>
    <p:extLst>
      <p:ext uri="{BB962C8B-B14F-4D97-AF65-F5344CB8AC3E}">
        <p14:creationId xmlns:p14="http://schemas.microsoft.com/office/powerpoint/2010/main" val="611485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Leerjaar 1</a:t>
            </a:r>
            <a:endParaRPr lang="nl-NL" dirty="0"/>
          </a:p>
        </p:txBody>
      </p:sp>
      <p:sp>
        <p:nvSpPr>
          <p:cNvPr id="3" name="Tijdelijke aanduiding voor inhoud 2"/>
          <p:cNvSpPr>
            <a:spLocks noGrp="1"/>
          </p:cNvSpPr>
          <p:nvPr>
            <p:ph idx="1"/>
          </p:nvPr>
        </p:nvSpPr>
        <p:spPr/>
        <p:txBody>
          <a:bodyPr/>
          <a:lstStyle/>
          <a:p>
            <a:pPr>
              <a:buFont typeface="Wingdings" panose="05000000000000000000" pitchFamily="2" charset="2"/>
              <a:buChar char="q"/>
            </a:pPr>
            <a:r>
              <a:rPr lang="nl-NL" sz="2400" b="1" dirty="0" smtClean="0">
                <a:cs typeface="Arial" panose="020B0604020202020204" pitchFamily="34" charset="0"/>
              </a:rPr>
              <a:t>Praktijkleren </a:t>
            </a:r>
            <a:r>
              <a:rPr lang="nl-NL" sz="2400" b="1" dirty="0">
                <a:cs typeface="Arial" panose="020B0604020202020204" pitchFamily="34" charset="0"/>
              </a:rPr>
              <a:t>1 </a:t>
            </a:r>
            <a:r>
              <a:rPr lang="nl-NL" sz="2400" dirty="0">
                <a:cs typeface="Arial" panose="020B0604020202020204" pitchFamily="34" charset="0"/>
              </a:rPr>
              <a:t>(</a:t>
            </a:r>
            <a:r>
              <a:rPr lang="nl-NL" sz="2400" b="1" dirty="0">
                <a:cs typeface="Arial" panose="020B0604020202020204" pitchFamily="34" charset="0"/>
              </a:rPr>
              <a:t>8 weken, totaal 224 uur/ 28u p.w.)</a:t>
            </a:r>
            <a:endParaRPr lang="nl-NL" sz="2400" dirty="0">
              <a:cs typeface="Arial" panose="020B0604020202020204" pitchFamily="34" charset="0"/>
            </a:endParaRPr>
          </a:p>
          <a:p>
            <a:pPr lvl="1">
              <a:buFont typeface="Wingdings" panose="05000000000000000000" pitchFamily="2" charset="2"/>
              <a:buChar char="§"/>
            </a:pPr>
            <a:r>
              <a:rPr lang="nl-NL" sz="2400" dirty="0">
                <a:cs typeface="Arial" panose="020B0604020202020204" pitchFamily="34" charset="0"/>
              </a:rPr>
              <a:t>Onderdeel van selectie (studieadvies) eerste jaar </a:t>
            </a:r>
          </a:p>
          <a:p>
            <a:pPr lvl="1">
              <a:buFont typeface="Wingdings" panose="05000000000000000000" pitchFamily="2" charset="2"/>
              <a:buChar char="§"/>
            </a:pPr>
            <a:r>
              <a:rPr lang="nl-NL" sz="2400" dirty="0">
                <a:cs typeface="Arial" panose="020B0604020202020204" pitchFamily="34" charset="0"/>
              </a:rPr>
              <a:t>Leidt tot betere selectie van studenten naar leerjaar 2 </a:t>
            </a:r>
          </a:p>
          <a:p>
            <a:pPr lvl="1">
              <a:buFont typeface="Wingdings" panose="05000000000000000000" pitchFamily="2" charset="2"/>
              <a:buChar char="§"/>
            </a:pPr>
            <a:r>
              <a:rPr lang="nl-NL" sz="2400" dirty="0" smtClean="0">
                <a:cs typeface="Arial" panose="020B0604020202020204" pitchFamily="34" charset="0"/>
              </a:rPr>
              <a:t>Onderwijs tijdens stage </a:t>
            </a:r>
            <a:r>
              <a:rPr lang="nl-NL" sz="2400" dirty="0">
                <a:cs typeface="Arial" panose="020B0604020202020204" pitchFamily="34" charset="0"/>
              </a:rPr>
              <a:t>gericht op methodisch </a:t>
            </a:r>
            <a:r>
              <a:rPr lang="nl-NL" sz="2400" dirty="0" smtClean="0">
                <a:cs typeface="Arial" panose="020B0604020202020204" pitchFamily="34" charset="0"/>
              </a:rPr>
              <a:t>werken en </a:t>
            </a:r>
            <a:r>
              <a:rPr lang="nl-NL" sz="2400" dirty="0">
                <a:cs typeface="Arial" panose="020B0604020202020204" pitchFamily="34" charset="0"/>
              </a:rPr>
              <a:t>zelfsturing/reflecteren</a:t>
            </a:r>
            <a:endParaRPr lang="nl-NL" dirty="0"/>
          </a:p>
        </p:txBody>
      </p:sp>
    </p:spTree>
    <p:extLst>
      <p:ext uri="{BB962C8B-B14F-4D97-AF65-F5344CB8AC3E}">
        <p14:creationId xmlns:p14="http://schemas.microsoft.com/office/powerpoint/2010/main" val="2718628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Leerjaar 2, 3 en 4</a:t>
            </a:r>
            <a:endParaRPr lang="nl-NL" dirty="0"/>
          </a:p>
        </p:txBody>
      </p:sp>
      <p:sp>
        <p:nvSpPr>
          <p:cNvPr id="3" name="Tijdelijke aanduiding voor inhoud 2"/>
          <p:cNvSpPr>
            <a:spLocks noGrp="1"/>
          </p:cNvSpPr>
          <p:nvPr>
            <p:ph idx="1"/>
          </p:nvPr>
        </p:nvSpPr>
        <p:spPr>
          <a:xfrm>
            <a:off x="711200" y="1988840"/>
            <a:ext cx="10871200" cy="4642966"/>
          </a:xfrm>
        </p:spPr>
        <p:txBody>
          <a:bodyPr/>
          <a:lstStyle/>
          <a:p>
            <a:pPr>
              <a:lnSpc>
                <a:spcPct val="110000"/>
              </a:lnSpc>
              <a:buFont typeface="Wingdings" panose="05000000000000000000" pitchFamily="2" charset="2"/>
              <a:buChar char="q"/>
            </a:pPr>
            <a:r>
              <a:rPr lang="nl-NL" sz="2133" b="1" dirty="0">
                <a:cs typeface="Arial" panose="020B0604020202020204" pitchFamily="34" charset="0"/>
              </a:rPr>
              <a:t>Praktijkleren 2 en 3 (18 weken, totaal 516 uur / 28u p.w.)</a:t>
            </a:r>
          </a:p>
          <a:p>
            <a:pPr lvl="1">
              <a:lnSpc>
                <a:spcPct val="110000"/>
              </a:lnSpc>
              <a:buFont typeface="Wingdings" panose="05000000000000000000" pitchFamily="2" charset="2"/>
              <a:buChar char="§"/>
            </a:pPr>
            <a:r>
              <a:rPr lang="nl-NL" sz="2133" dirty="0" smtClean="0"/>
              <a:t>Naast stage ook </a:t>
            </a:r>
            <a:r>
              <a:rPr lang="nl-NL" sz="2133" dirty="0"/>
              <a:t>onderwijs tijdens </a:t>
            </a:r>
            <a:r>
              <a:rPr lang="nl-NL" sz="2133" dirty="0" smtClean="0"/>
              <a:t>praktijkleren</a:t>
            </a:r>
            <a:endParaRPr lang="nl-NL" sz="2133" dirty="0"/>
          </a:p>
          <a:p>
            <a:pPr lvl="1">
              <a:lnSpc>
                <a:spcPct val="110000"/>
              </a:lnSpc>
              <a:buFont typeface="Wingdings" panose="05000000000000000000" pitchFamily="2" charset="2"/>
              <a:buChar char="§"/>
            </a:pPr>
            <a:r>
              <a:rPr lang="nl-NL" sz="2133" dirty="0"/>
              <a:t>Onderwijs gericht op ethische vraagstukken, </a:t>
            </a:r>
            <a:r>
              <a:rPr lang="nl-NL" sz="2133" dirty="0" smtClean="0"/>
              <a:t>kwaliteitszorg, organisatieprocessen en coaching</a:t>
            </a:r>
            <a:endParaRPr lang="nl-NL" sz="2133" dirty="0"/>
          </a:p>
          <a:p>
            <a:pPr>
              <a:lnSpc>
                <a:spcPct val="110000"/>
              </a:lnSpc>
              <a:buFont typeface="Wingdings" panose="05000000000000000000" pitchFamily="2" charset="2"/>
              <a:buChar char="q"/>
            </a:pPr>
            <a:r>
              <a:rPr lang="nl-NL" sz="2133" b="1" dirty="0" smtClean="0">
                <a:cs typeface="Arial" panose="020B0604020202020204" pitchFamily="34" charset="0"/>
              </a:rPr>
              <a:t>Praktijkleren </a:t>
            </a:r>
            <a:r>
              <a:rPr lang="nl-NL" sz="2133" b="1" dirty="0">
                <a:cs typeface="Arial" panose="020B0604020202020204" pitchFamily="34" charset="0"/>
              </a:rPr>
              <a:t>4 (36 weken, totaal 888 uur / 24u p.w.)</a:t>
            </a:r>
          </a:p>
          <a:p>
            <a:pPr lvl="1">
              <a:lnSpc>
                <a:spcPct val="110000"/>
              </a:lnSpc>
              <a:buFont typeface="Wingdings" panose="05000000000000000000" pitchFamily="2" charset="2"/>
              <a:buChar char="§"/>
            </a:pPr>
            <a:r>
              <a:rPr lang="nl-NL" sz="2133" dirty="0"/>
              <a:t>Geïntegreerde, lange stage in combinatie met </a:t>
            </a:r>
            <a:r>
              <a:rPr lang="nl-NL" sz="2133" dirty="0" smtClean="0"/>
              <a:t>afstuderen </a:t>
            </a:r>
            <a:r>
              <a:rPr lang="nl-NL" sz="2133" i="1" dirty="0" smtClean="0"/>
              <a:t>(Bij start in februari; onderbreking tijdens zomervakantie)</a:t>
            </a:r>
            <a:endParaRPr lang="nl-NL" sz="2133" i="1" dirty="0"/>
          </a:p>
          <a:p>
            <a:pPr lvl="1">
              <a:lnSpc>
                <a:spcPct val="110000"/>
              </a:lnSpc>
              <a:buFont typeface="Wingdings" panose="05000000000000000000" pitchFamily="2" charset="2"/>
              <a:buChar char="§"/>
            </a:pPr>
            <a:r>
              <a:rPr lang="nl-NL" sz="2133" dirty="0"/>
              <a:t>Resultaten literatuur: geïntegreerde stage is gelijk OF beter dan blokstages </a:t>
            </a:r>
          </a:p>
          <a:p>
            <a:pPr lvl="1">
              <a:lnSpc>
                <a:spcPct val="110000"/>
              </a:lnSpc>
              <a:buFont typeface="Wingdings" panose="05000000000000000000" pitchFamily="2" charset="2"/>
              <a:buChar char="§"/>
            </a:pPr>
            <a:r>
              <a:rPr lang="nl-NL" sz="2133" dirty="0"/>
              <a:t>Nadrukkelijke vraag vanuit m.n. het werkveld, zodat afstuderen directer bijdraagt aan verbeteren beroepspraktijk	</a:t>
            </a:r>
          </a:p>
          <a:p>
            <a:pPr lvl="1">
              <a:lnSpc>
                <a:spcPct val="110000"/>
              </a:lnSpc>
              <a:buFont typeface="Wingdings" panose="05000000000000000000" pitchFamily="2" charset="2"/>
              <a:buChar char="§"/>
            </a:pPr>
            <a:r>
              <a:rPr lang="nl-NL" sz="2133" dirty="0"/>
              <a:t>Leidt tot betere doorstroming naar de praktijk na afstuderen </a:t>
            </a:r>
            <a:endParaRPr lang="nl-NL" sz="1867" u="sng" dirty="0"/>
          </a:p>
          <a:p>
            <a:endParaRPr lang="nl-NL" dirty="0"/>
          </a:p>
        </p:txBody>
      </p:sp>
    </p:spTree>
    <p:extLst>
      <p:ext uri="{BB962C8B-B14F-4D97-AF65-F5344CB8AC3E}">
        <p14:creationId xmlns:p14="http://schemas.microsoft.com/office/powerpoint/2010/main" val="3519483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46842" y="271406"/>
            <a:ext cx="5158061" cy="685800"/>
          </a:xfrm>
        </p:spPr>
        <p:txBody>
          <a:bodyPr/>
          <a:lstStyle/>
          <a:p>
            <a:pPr algn="ctr"/>
            <a:r>
              <a:rPr lang="nl-NL" dirty="0" smtClean="0"/>
              <a:t>Uiteen in 3 subgroepen</a:t>
            </a:r>
            <a:endParaRPr lang="nl-NL" dirty="0"/>
          </a:p>
        </p:txBody>
      </p:sp>
      <p:sp>
        <p:nvSpPr>
          <p:cNvPr id="3" name="Tijdelijke aanduiding voor inhoud 2"/>
          <p:cNvSpPr>
            <a:spLocks noGrp="1"/>
          </p:cNvSpPr>
          <p:nvPr>
            <p:ph idx="1"/>
          </p:nvPr>
        </p:nvSpPr>
        <p:spPr/>
        <p:txBody>
          <a:bodyPr/>
          <a:lstStyle/>
          <a:p>
            <a:pPr marL="0" indent="0" algn="ctr">
              <a:buNone/>
            </a:pPr>
            <a:r>
              <a:rPr lang="nl-NL" dirty="0" smtClean="0"/>
              <a:t>Kennismaken met de inhoud van de competentiekaarten.</a:t>
            </a:r>
          </a:p>
          <a:p>
            <a:pPr marL="0" indent="0">
              <a:buNone/>
            </a:pPr>
            <a:endParaRPr lang="nl-NL" dirty="0"/>
          </a:p>
        </p:txBody>
      </p:sp>
      <p:pic>
        <p:nvPicPr>
          <p:cNvPr id="1026" name="Picture 2" descr="Afbeeldingsresultaat voor aan de s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405" y="3184266"/>
            <a:ext cx="5513569" cy="255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328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20177" y="282163"/>
            <a:ext cx="5190336" cy="685800"/>
          </a:xfrm>
        </p:spPr>
        <p:txBody>
          <a:bodyPr/>
          <a:lstStyle/>
          <a:p>
            <a:r>
              <a:rPr lang="nl-NL" dirty="0" smtClean="0"/>
              <a:t>Leven Lang Leren (LLL)</a:t>
            </a:r>
            <a:endParaRPr lang="nl-NL" dirty="0"/>
          </a:p>
        </p:txBody>
      </p:sp>
      <p:sp>
        <p:nvSpPr>
          <p:cNvPr id="3" name="Tijdelijke aanduiding voor inhoud 2"/>
          <p:cNvSpPr>
            <a:spLocks noGrp="1"/>
          </p:cNvSpPr>
          <p:nvPr>
            <p:ph idx="1"/>
          </p:nvPr>
        </p:nvSpPr>
        <p:spPr/>
        <p:txBody>
          <a:bodyPr/>
          <a:lstStyle/>
          <a:p>
            <a:pPr marL="0" indent="0">
              <a:buNone/>
            </a:pPr>
            <a:r>
              <a:rPr lang="nl-NL" dirty="0" smtClean="0"/>
              <a:t>Activiteiten gericht op leren </a:t>
            </a:r>
            <a:r>
              <a:rPr lang="nl-NL" dirty="0"/>
              <a:t>kennen van </a:t>
            </a:r>
            <a:r>
              <a:rPr lang="nl-NL" dirty="0" smtClean="0"/>
              <a:t>zichzelf </a:t>
            </a:r>
            <a:r>
              <a:rPr lang="nl-NL" dirty="0"/>
              <a:t>in relatie tot </a:t>
            </a:r>
            <a:r>
              <a:rPr lang="nl-NL" dirty="0" smtClean="0"/>
              <a:t>de professionele </a:t>
            </a:r>
            <a:r>
              <a:rPr lang="nl-NL" dirty="0"/>
              <a:t>ontwikkeling in de </a:t>
            </a:r>
            <a:r>
              <a:rPr lang="nl-NL" dirty="0" smtClean="0"/>
              <a:t>praktijk</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413" y="3188286"/>
            <a:ext cx="4590154" cy="324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809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Generiek onderwijs tijdens PL</a:t>
            </a:r>
            <a:endParaRPr lang="nl-NL" dirty="0"/>
          </a:p>
        </p:txBody>
      </p:sp>
      <p:sp>
        <p:nvSpPr>
          <p:cNvPr id="3" name="Tijdelijke aanduiding voor inhoud 2"/>
          <p:cNvSpPr>
            <a:spLocks noGrp="1"/>
          </p:cNvSpPr>
          <p:nvPr>
            <p:ph idx="1"/>
          </p:nvPr>
        </p:nvSpPr>
        <p:spPr>
          <a:xfrm>
            <a:off x="711200" y="1988840"/>
            <a:ext cx="10871200" cy="4485702"/>
          </a:xfrm>
        </p:spPr>
        <p:txBody>
          <a:bodyPr/>
          <a:lstStyle/>
          <a:p>
            <a:pPr lvl="0"/>
            <a:r>
              <a:rPr lang="nl-NL" sz="2800" b="1" cap="all" dirty="0"/>
              <a:t>PL1</a:t>
            </a:r>
            <a:r>
              <a:rPr lang="nl-NL" sz="2800" dirty="0"/>
              <a:t>: Methodisch werken / zorg- of </a:t>
            </a:r>
            <a:r>
              <a:rPr lang="nl-NL" sz="2800" dirty="0" smtClean="0"/>
              <a:t>begeleidingsplan</a:t>
            </a:r>
          </a:p>
          <a:p>
            <a:pPr marL="0" lvl="0" indent="0">
              <a:buNone/>
            </a:pPr>
            <a:endParaRPr lang="nl-NL" sz="2800" dirty="0"/>
          </a:p>
          <a:p>
            <a:pPr lvl="0"/>
            <a:r>
              <a:rPr lang="nl-NL" sz="2800" b="1" cap="all" dirty="0"/>
              <a:t>PL2</a:t>
            </a:r>
            <a:r>
              <a:rPr lang="nl-NL" sz="2800" dirty="0"/>
              <a:t>: Ethiek (in relatie tot zorgtechnologie) en kwaliteitszorg </a:t>
            </a:r>
            <a:endParaRPr lang="nl-NL" sz="2800" dirty="0" smtClean="0"/>
          </a:p>
          <a:p>
            <a:pPr marL="0" lvl="0" indent="0">
              <a:buNone/>
            </a:pPr>
            <a:endParaRPr lang="nl-NL" sz="2800" dirty="0"/>
          </a:p>
          <a:p>
            <a:pPr lvl="0"/>
            <a:r>
              <a:rPr lang="nl-NL" sz="2800" b="1" cap="all" dirty="0"/>
              <a:t>PL3</a:t>
            </a:r>
            <a:r>
              <a:rPr lang="nl-NL" sz="2800" dirty="0"/>
              <a:t>: Coaching en organisatie- en </a:t>
            </a:r>
            <a:r>
              <a:rPr lang="nl-NL" sz="2800" dirty="0" smtClean="0"/>
              <a:t>veranderingsprocessen</a:t>
            </a:r>
          </a:p>
          <a:p>
            <a:pPr marL="0" lvl="0" indent="0">
              <a:buNone/>
            </a:pPr>
            <a:endParaRPr lang="nl-NL" sz="2800" dirty="0"/>
          </a:p>
          <a:p>
            <a:pPr lvl="0"/>
            <a:r>
              <a:rPr lang="nl-NL" sz="2800" b="1" cap="all" dirty="0"/>
              <a:t>PL4</a:t>
            </a:r>
            <a:r>
              <a:rPr lang="nl-NL" sz="2800" dirty="0"/>
              <a:t>: Onderwijs in het kader van </a:t>
            </a:r>
            <a:r>
              <a:rPr lang="nl-NL" sz="2800" dirty="0" smtClean="0"/>
              <a:t>afstuderen: het maken van een onderzoeksopzet, het analyseren van verzamelde gegevens en het faciliteren van een verbetering in de praktijk</a:t>
            </a:r>
          </a:p>
        </p:txBody>
      </p:sp>
    </p:spTree>
    <p:extLst>
      <p:ext uri="{BB962C8B-B14F-4D97-AF65-F5344CB8AC3E}">
        <p14:creationId xmlns:p14="http://schemas.microsoft.com/office/powerpoint/2010/main" val="211506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POP in portfolio</a:t>
            </a:r>
            <a:endParaRPr lang="nl-NL" dirty="0"/>
          </a:p>
        </p:txBody>
      </p:sp>
      <p:sp>
        <p:nvSpPr>
          <p:cNvPr id="3" name="Tijdelijke aanduiding voor inhoud 2"/>
          <p:cNvSpPr>
            <a:spLocks noGrp="1"/>
          </p:cNvSpPr>
          <p:nvPr>
            <p:ph idx="1"/>
          </p:nvPr>
        </p:nvSpPr>
        <p:spPr/>
        <p:txBody>
          <a:bodyPr/>
          <a:lstStyle/>
          <a:p>
            <a:r>
              <a:rPr lang="nl-NL" sz="2800" dirty="0"/>
              <a:t>De student </a:t>
            </a:r>
            <a:r>
              <a:rPr lang="nl-NL" sz="2800" dirty="0" smtClean="0"/>
              <a:t>houdt gedurende de hele opleiding een digitaal portfolio bij in OneDrive.</a:t>
            </a:r>
          </a:p>
          <a:p>
            <a:r>
              <a:rPr lang="nl-NL" sz="2800" dirty="0" smtClean="0"/>
              <a:t>In het kader van LLL stelt aan hij </a:t>
            </a:r>
            <a:r>
              <a:rPr lang="nl-NL" sz="2800" dirty="0"/>
              <a:t>het begin van de opleiding een persoonlijk ontwikkelingsplan (POP) op.</a:t>
            </a:r>
          </a:p>
          <a:p>
            <a:endParaRPr lang="nl-NL" sz="2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1562" y="4011921"/>
            <a:ext cx="3139534" cy="197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4"/>
          <a:stretch>
            <a:fillRect/>
          </a:stretch>
        </p:blipFill>
        <p:spPr>
          <a:xfrm>
            <a:off x="6971458" y="4011921"/>
            <a:ext cx="3729334" cy="2117142"/>
          </a:xfrm>
          <a:prstGeom prst="rect">
            <a:avLst/>
          </a:prstGeom>
        </p:spPr>
      </p:pic>
    </p:spTree>
    <p:extLst>
      <p:ext uri="{BB962C8B-B14F-4D97-AF65-F5344CB8AC3E}">
        <p14:creationId xmlns:p14="http://schemas.microsoft.com/office/powerpoint/2010/main" val="1744461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30936" y="292921"/>
            <a:ext cx="3372292" cy="685800"/>
          </a:xfrm>
        </p:spPr>
        <p:txBody>
          <a:bodyPr/>
          <a:lstStyle/>
          <a:p>
            <a:r>
              <a:rPr lang="nl-NL" dirty="0" smtClean="0"/>
              <a:t>Stagewerkplan</a:t>
            </a:r>
            <a:endParaRPr lang="nl-NL" dirty="0"/>
          </a:p>
        </p:txBody>
      </p:sp>
      <p:sp>
        <p:nvSpPr>
          <p:cNvPr id="3" name="Tijdelijke aanduiding voor inhoud 2"/>
          <p:cNvSpPr>
            <a:spLocks noGrp="1"/>
          </p:cNvSpPr>
          <p:nvPr>
            <p:ph idx="1"/>
          </p:nvPr>
        </p:nvSpPr>
        <p:spPr/>
        <p:txBody>
          <a:bodyPr/>
          <a:lstStyle/>
          <a:p>
            <a:r>
              <a:rPr lang="nl-NL" sz="2400" dirty="0" smtClean="0"/>
              <a:t>De </a:t>
            </a:r>
            <a:r>
              <a:rPr lang="nl-NL" sz="2400" dirty="0"/>
              <a:t>student maakt voor iedere PL periode een stagewerkplan. De persoonlijke doelen uit het POP en de </a:t>
            </a:r>
            <a:r>
              <a:rPr lang="nl-NL" sz="2400" dirty="0" smtClean="0"/>
              <a:t>CanMEDS-rollen </a:t>
            </a:r>
            <a:r>
              <a:rPr lang="nl-NL" sz="2400" dirty="0"/>
              <a:t>(met gedragsindicatoren per PL periode) vormen hier de basis voor. </a:t>
            </a:r>
            <a:br>
              <a:rPr lang="nl-NL" sz="2400" dirty="0"/>
            </a:br>
            <a:r>
              <a:rPr lang="nl-NL" sz="2400" i="1" dirty="0" smtClean="0"/>
              <a:t>(Zie de checklist, het format, een voorbeeld en het overzicht met werkwoorden voor het SWP in de bijlagen van de handleiding PL op Stagepleinzorg.)</a:t>
            </a:r>
            <a:endParaRPr lang="nl-NL" sz="2400" i="1" dirty="0"/>
          </a:p>
          <a:p>
            <a:r>
              <a:rPr lang="nl-NL" sz="2400" dirty="0" smtClean="0"/>
              <a:t>De </a:t>
            </a:r>
            <a:r>
              <a:rPr lang="nl-NL" sz="2400" dirty="0"/>
              <a:t>werkvelddeskundige en docent praktijkleren </a:t>
            </a:r>
            <a:r>
              <a:rPr lang="nl-NL" sz="2400" dirty="0" smtClean="0"/>
              <a:t>geven feedback op het stagewerkplan, </a:t>
            </a:r>
            <a:r>
              <a:rPr lang="nl-NL" sz="2400" dirty="0"/>
              <a:t>nadat het door de student in het portfolio is opgenomen. </a:t>
            </a:r>
          </a:p>
          <a:p>
            <a:r>
              <a:rPr lang="nl-NL" sz="2400" dirty="0"/>
              <a:t>Na de praktijkleren periode stelt de student zijn POP bij op basis van diens zelfreflectie en gekregen feedback en beoordeling. </a:t>
            </a:r>
          </a:p>
          <a:p>
            <a:endParaRPr lang="nl-NL" dirty="0"/>
          </a:p>
        </p:txBody>
      </p:sp>
    </p:spTree>
    <p:extLst>
      <p:ext uri="{BB962C8B-B14F-4D97-AF65-F5344CB8AC3E}">
        <p14:creationId xmlns:p14="http://schemas.microsoft.com/office/powerpoint/2010/main" val="157342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2"/>
          <p:cNvSpPr>
            <a:spLocks noGrp="1"/>
          </p:cNvSpPr>
          <p:nvPr>
            <p:ph type="title"/>
          </p:nvPr>
        </p:nvSpPr>
        <p:spPr>
          <a:xfrm>
            <a:off x="3359150" y="260350"/>
            <a:ext cx="51752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nl-NL" altLang="nl-NL" smtClean="0">
                <a:ea typeface="ＭＳ Ｐゴシック" panose="020B0600070205080204" pitchFamily="34" charset="-128"/>
              </a:rPr>
              <a:t>Programma</a:t>
            </a:r>
          </a:p>
        </p:txBody>
      </p:sp>
      <p:sp>
        <p:nvSpPr>
          <p:cNvPr id="4" name="Tijdelijke aanduiding voor inhoud 3"/>
          <p:cNvSpPr>
            <a:spLocks noGrp="1"/>
          </p:cNvSpPr>
          <p:nvPr>
            <p:ph idx="1"/>
          </p:nvPr>
        </p:nvSpPr>
        <p:spPr>
          <a:xfrm>
            <a:off x="1919288" y="1989138"/>
            <a:ext cx="8424862" cy="4464050"/>
          </a:xfrm>
        </p:spPr>
        <p:txBody>
          <a:bodyPr/>
          <a:lstStyle/>
          <a:p>
            <a:pPr marL="0" indent="0">
              <a:buNone/>
              <a:defRPr/>
            </a:pPr>
            <a:endParaRPr lang="nl-NL" dirty="0" smtClean="0"/>
          </a:p>
          <a:p>
            <a:pPr>
              <a:defRPr/>
            </a:pPr>
            <a:r>
              <a:rPr lang="nl-NL" sz="2800" dirty="0" smtClean="0"/>
              <a:t>Beroepsprofiel</a:t>
            </a:r>
            <a:endParaRPr lang="nl-NL" sz="2800" dirty="0"/>
          </a:p>
          <a:p>
            <a:pPr>
              <a:defRPr/>
            </a:pPr>
            <a:r>
              <a:rPr lang="nl-NL" sz="2800" dirty="0" err="1" smtClean="0"/>
              <a:t>CanMEDS</a:t>
            </a:r>
            <a:r>
              <a:rPr lang="nl-NL" sz="2800" dirty="0" smtClean="0"/>
              <a:t> rollen </a:t>
            </a:r>
          </a:p>
          <a:p>
            <a:pPr>
              <a:defRPr/>
            </a:pPr>
            <a:r>
              <a:rPr lang="nl-NL" sz="2800" dirty="0" smtClean="0"/>
              <a:t>Leerplan </a:t>
            </a:r>
            <a:r>
              <a:rPr lang="nl-NL" sz="2800" dirty="0"/>
              <a:t>curriculum</a:t>
            </a:r>
          </a:p>
          <a:p>
            <a:pPr>
              <a:defRPr/>
            </a:pPr>
            <a:r>
              <a:rPr lang="nl-NL" sz="2800" dirty="0" smtClean="0"/>
              <a:t>Praktijkleren</a:t>
            </a:r>
            <a:endParaRPr lang="nl-NL" sz="2800" dirty="0"/>
          </a:p>
        </p:txBody>
      </p:sp>
    </p:spTree>
    <p:extLst>
      <p:ext uri="{BB962C8B-B14F-4D97-AF65-F5344CB8AC3E}">
        <p14:creationId xmlns:p14="http://schemas.microsoft.com/office/powerpoint/2010/main" val="3446522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Portfolio tijdens PL</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defRPr/>
            </a:pPr>
            <a:r>
              <a:rPr lang="nl-NL" altLang="nl-NL" sz="1800" dirty="0"/>
              <a:t>Student verzamelt bewijslast </a:t>
            </a:r>
            <a:r>
              <a:rPr lang="nl-NL" altLang="nl-NL" sz="1800" dirty="0" smtClean="0"/>
              <a:t>in </a:t>
            </a:r>
            <a:r>
              <a:rPr lang="nl-NL" altLang="nl-NL" sz="1800" dirty="0"/>
              <a:t>portfolio:</a:t>
            </a:r>
          </a:p>
          <a:p>
            <a:pPr lvl="3">
              <a:buFont typeface="Wingdings" panose="05000000000000000000" pitchFamily="2" charset="2"/>
              <a:buChar char="v"/>
            </a:pPr>
            <a:r>
              <a:rPr lang="nl-NL" sz="1800" dirty="0" smtClean="0"/>
              <a:t>SWP</a:t>
            </a:r>
          </a:p>
          <a:p>
            <a:pPr lvl="3">
              <a:buFont typeface="Wingdings" panose="05000000000000000000" pitchFamily="2" charset="2"/>
              <a:buChar char="v"/>
            </a:pPr>
            <a:r>
              <a:rPr lang="nl-NL" sz="1800" dirty="0"/>
              <a:t>P</a:t>
            </a:r>
            <a:r>
              <a:rPr lang="nl-NL" sz="1800" dirty="0" smtClean="0"/>
              <a:t>roducten vanuit onderwijs tijdens stage</a:t>
            </a:r>
          </a:p>
          <a:p>
            <a:pPr lvl="3">
              <a:buFont typeface="Wingdings" panose="05000000000000000000" pitchFamily="2" charset="2"/>
              <a:buChar char="v"/>
            </a:pPr>
            <a:r>
              <a:rPr lang="nl-NL" sz="1800" dirty="0"/>
              <a:t>L</a:t>
            </a:r>
            <a:r>
              <a:rPr lang="nl-NL" sz="1800" dirty="0" smtClean="0"/>
              <a:t>ogboek</a:t>
            </a:r>
            <a:r>
              <a:rPr lang="nl-NL" sz="1800" dirty="0"/>
              <a:t>, </a:t>
            </a:r>
          </a:p>
          <a:p>
            <a:pPr lvl="3">
              <a:buFont typeface="Wingdings" panose="05000000000000000000" pitchFamily="2" charset="2"/>
              <a:buChar char="v"/>
            </a:pPr>
            <a:r>
              <a:rPr lang="nl-NL" sz="1800" dirty="0"/>
              <a:t>B</a:t>
            </a:r>
            <a:r>
              <a:rPr lang="nl-NL" sz="1800" dirty="0" smtClean="0"/>
              <a:t>eroepskritische </a:t>
            </a:r>
            <a:r>
              <a:rPr lang="nl-NL" sz="1800" dirty="0"/>
              <a:t>situaties, </a:t>
            </a:r>
          </a:p>
          <a:p>
            <a:pPr lvl="3">
              <a:buFont typeface="Wingdings" panose="05000000000000000000" pitchFamily="2" charset="2"/>
              <a:buChar char="v"/>
            </a:pPr>
            <a:r>
              <a:rPr lang="nl-NL" sz="1800" dirty="0"/>
              <a:t>R</a:t>
            </a:r>
            <a:r>
              <a:rPr lang="nl-NL" sz="1800" dirty="0" smtClean="0"/>
              <a:t>eflecties</a:t>
            </a:r>
            <a:r>
              <a:rPr lang="nl-NL" sz="1800" dirty="0"/>
              <a:t>, </a:t>
            </a:r>
          </a:p>
          <a:p>
            <a:pPr lvl="3">
              <a:buFont typeface="Wingdings" panose="05000000000000000000" pitchFamily="2" charset="2"/>
              <a:buChar char="v"/>
            </a:pPr>
            <a:r>
              <a:rPr lang="nl-NL" sz="1800" dirty="0"/>
              <a:t>Gespreksverslagen</a:t>
            </a:r>
          </a:p>
          <a:p>
            <a:pPr lvl="3">
              <a:buFont typeface="Wingdings" panose="05000000000000000000" pitchFamily="2" charset="2"/>
              <a:buChar char="v"/>
            </a:pPr>
            <a:r>
              <a:rPr lang="nl-NL" sz="1800" dirty="0"/>
              <a:t>Uitwerkingen </a:t>
            </a:r>
            <a:r>
              <a:rPr lang="nl-NL" sz="1800" dirty="0" smtClean="0"/>
              <a:t>van bijv. </a:t>
            </a:r>
            <a:r>
              <a:rPr lang="nl-NL" sz="1800" dirty="0"/>
              <a:t>ziektebeelden</a:t>
            </a:r>
          </a:p>
          <a:p>
            <a:pPr lvl="3">
              <a:buFont typeface="Wingdings" panose="05000000000000000000" pitchFamily="2" charset="2"/>
              <a:buChar char="v"/>
            </a:pPr>
            <a:r>
              <a:rPr lang="nl-NL" sz="1800" dirty="0"/>
              <a:t>Opdrachten vanuit zorginstelling</a:t>
            </a:r>
          </a:p>
          <a:p>
            <a:pPr>
              <a:defRPr/>
            </a:pPr>
            <a:r>
              <a:rPr lang="nl-NL" altLang="nl-NL" sz="1800" dirty="0"/>
              <a:t>WB geeft gedurende hele stage feedback op de documenten uit de praktijk en </a:t>
            </a:r>
            <a:r>
              <a:rPr lang="nl-NL" altLang="nl-NL" sz="1800" dirty="0" smtClean="0"/>
              <a:t>geeft advies </a:t>
            </a:r>
            <a:r>
              <a:rPr lang="nl-NL" altLang="nl-NL" sz="1800" dirty="0"/>
              <a:t>oordeel over functioneren</a:t>
            </a:r>
          </a:p>
          <a:p>
            <a:pPr>
              <a:defRPr/>
            </a:pPr>
            <a:r>
              <a:rPr lang="nl-NL" sz="1800" dirty="0" smtClean="0"/>
              <a:t>Student schrijft pleidooien of </a:t>
            </a:r>
            <a:r>
              <a:rPr lang="nl-NL" sz="1800" dirty="0"/>
              <a:t>en waarom hij de competentiegebieden al dan niet beheerst (</a:t>
            </a:r>
            <a:r>
              <a:rPr lang="nl-NL" sz="1800" dirty="0" smtClean="0"/>
              <a:t>Ter voorbereiding op tussenevaluatie- </a:t>
            </a:r>
            <a:r>
              <a:rPr lang="nl-NL" sz="1800" dirty="0"/>
              <a:t>en e</a:t>
            </a:r>
            <a:r>
              <a:rPr lang="nl-NL" sz="1800" dirty="0" smtClean="0"/>
              <a:t>indbeoordelingsgesprek</a:t>
            </a:r>
            <a:r>
              <a:rPr lang="nl-NL" sz="1800" dirty="0"/>
              <a:t>)</a:t>
            </a:r>
            <a:endParaRPr lang="nl-NL" altLang="nl-NL" sz="1800" dirty="0"/>
          </a:p>
          <a:p>
            <a:pPr>
              <a:defRPr/>
            </a:pPr>
            <a:r>
              <a:rPr lang="nl-NL" altLang="nl-NL" sz="1800" dirty="0" smtClean="0"/>
              <a:t>Docent praktijkleren </a:t>
            </a:r>
            <a:r>
              <a:rPr lang="nl-NL" altLang="nl-NL" sz="1800" dirty="0"/>
              <a:t>beoordeelt portfolio en stage</a:t>
            </a:r>
          </a:p>
          <a:p>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807" y="1919381"/>
            <a:ext cx="2716362" cy="278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64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94217" y="2233294"/>
            <a:ext cx="5505165" cy="36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895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1379" y="325194"/>
            <a:ext cx="8229599" cy="685800"/>
          </a:xfrm>
        </p:spPr>
        <p:txBody>
          <a:bodyPr/>
          <a:lstStyle/>
          <a:p>
            <a:pPr algn="ctr"/>
            <a:r>
              <a:rPr lang="nl-NL" dirty="0" smtClean="0"/>
              <a:t>Competentiegebieden vertalen </a:t>
            </a:r>
            <a:br>
              <a:rPr lang="nl-NL" dirty="0" smtClean="0"/>
            </a:br>
            <a:r>
              <a:rPr lang="nl-NL" dirty="0" smtClean="0"/>
              <a:t>naar de praktijk en het SWP</a:t>
            </a: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pic>
        <p:nvPicPr>
          <p:cNvPr id="4105" name="Picture 9" descr="C:\Users\882579\Desktop\je-doelen-bereik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927" y="2017059"/>
            <a:ext cx="6096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721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Interessante links</a:t>
            </a:r>
            <a:endParaRPr lang="nl-NL" dirty="0"/>
          </a:p>
        </p:txBody>
      </p:sp>
      <p:sp>
        <p:nvSpPr>
          <p:cNvPr id="3" name="Tijdelijke aanduiding voor inhoud 2"/>
          <p:cNvSpPr>
            <a:spLocks noGrp="1"/>
          </p:cNvSpPr>
          <p:nvPr>
            <p:ph idx="1"/>
          </p:nvPr>
        </p:nvSpPr>
        <p:spPr>
          <a:xfrm>
            <a:off x="560592" y="1848991"/>
            <a:ext cx="11358880" cy="4176464"/>
          </a:xfrm>
        </p:spPr>
        <p:txBody>
          <a:bodyPr/>
          <a:lstStyle/>
          <a:p>
            <a:r>
              <a:rPr lang="nl-NL" dirty="0" smtClean="0"/>
              <a:t>Document </a:t>
            </a:r>
            <a:r>
              <a:rPr lang="nl-NL" dirty="0" err="1" smtClean="0"/>
              <a:t>nursing</a:t>
            </a:r>
            <a:r>
              <a:rPr lang="nl-NL" dirty="0"/>
              <a:t> </a:t>
            </a:r>
            <a:r>
              <a:rPr lang="nl-NL" dirty="0" smtClean="0"/>
              <a:t>2020, een toekomstbestendig opleidingsprofiel 4.0</a:t>
            </a:r>
          </a:p>
          <a:p>
            <a:pPr marL="0" indent="0">
              <a:buNone/>
            </a:pPr>
            <a:r>
              <a:rPr lang="nl-NL" sz="2800" dirty="0" smtClean="0"/>
              <a:t>	</a:t>
            </a:r>
            <a:r>
              <a:rPr lang="nl-NL" sz="2000" dirty="0" smtClean="0"/>
              <a:t>https</a:t>
            </a:r>
            <a:r>
              <a:rPr lang="nl-NL" sz="2000" dirty="0"/>
              <a:t>://www.actiz.nl/stream/bachelor-nursing-2020-4-0.pdf </a:t>
            </a:r>
            <a:r>
              <a:rPr lang="nl-NL" sz="2000" dirty="0" smtClean="0"/>
              <a:t> </a:t>
            </a:r>
            <a:endParaRPr lang="nl-NL" sz="2000" dirty="0"/>
          </a:p>
          <a:p>
            <a:r>
              <a:rPr lang="nl-NL" dirty="0" smtClean="0"/>
              <a:t>Wijkstagewijzer voor 1</a:t>
            </a:r>
            <a:r>
              <a:rPr lang="nl-NL" baseline="30000" dirty="0" smtClean="0"/>
              <a:t>e</a:t>
            </a:r>
            <a:r>
              <a:rPr lang="nl-NL" dirty="0" smtClean="0"/>
              <a:t> en 2</a:t>
            </a:r>
            <a:r>
              <a:rPr lang="nl-NL" baseline="30000" dirty="0" smtClean="0"/>
              <a:t>e</a:t>
            </a:r>
            <a:r>
              <a:rPr lang="nl-NL" dirty="0" smtClean="0"/>
              <a:t> </a:t>
            </a:r>
            <a:r>
              <a:rPr lang="nl-NL" dirty="0" err="1" smtClean="0"/>
              <a:t>jaars</a:t>
            </a:r>
            <a:r>
              <a:rPr lang="nl-NL" dirty="0" smtClean="0"/>
              <a:t> en </a:t>
            </a:r>
            <a:r>
              <a:rPr lang="nl-NL" dirty="0" err="1" smtClean="0"/>
              <a:t>CanMEDS</a:t>
            </a:r>
            <a:r>
              <a:rPr lang="nl-NL" dirty="0" smtClean="0"/>
              <a:t>-rollen in de wijk</a:t>
            </a:r>
          </a:p>
          <a:p>
            <a:pPr marL="0" indent="0">
              <a:buNone/>
            </a:pPr>
            <a:r>
              <a:rPr lang="nl-NL" dirty="0"/>
              <a:t> </a:t>
            </a:r>
            <a:r>
              <a:rPr lang="nl-NL" dirty="0" smtClean="0"/>
              <a:t>	</a:t>
            </a:r>
            <a:r>
              <a:rPr lang="nl-NL" sz="2000" dirty="0" smtClean="0"/>
              <a:t>http</a:t>
            </a:r>
            <a:r>
              <a:rPr lang="nl-NL" sz="2000" dirty="0"/>
              <a:t>://</a:t>
            </a:r>
            <a:r>
              <a:rPr lang="nl-NL" sz="2000" dirty="0" smtClean="0"/>
              <a:t>www.zorgvoorbeter.nl/ouderenzorg/hulpmiddelen-hbovstages-wijkverpleging.html</a:t>
            </a:r>
          </a:p>
          <a:p>
            <a:r>
              <a:rPr lang="nl-NL" dirty="0" smtClean="0"/>
              <a:t>Stagepleinzorg voor handleidingen, competentiekaarten, presentaties voor praktijkleren</a:t>
            </a:r>
          </a:p>
          <a:p>
            <a:pPr marL="0" indent="0">
              <a:buNone/>
            </a:pPr>
            <a:r>
              <a:rPr lang="nl-NL" sz="2000" dirty="0"/>
              <a:t>	</a:t>
            </a:r>
            <a:r>
              <a:rPr lang="nl-NL" sz="2000" dirty="0" smtClean="0">
                <a:hlinkClick r:id="rId2"/>
              </a:rPr>
              <a:t>www.stagepleinzorg.nl</a:t>
            </a:r>
            <a:r>
              <a:rPr lang="nl-NL" sz="2000" dirty="0" smtClean="0"/>
              <a:t> </a:t>
            </a:r>
          </a:p>
          <a:p>
            <a:endParaRPr lang="nl-NL" dirty="0" smtClean="0"/>
          </a:p>
          <a:p>
            <a:pPr marL="0" indent="0">
              <a:buNone/>
            </a:pPr>
            <a:r>
              <a:rPr lang="nl-NL" sz="2400" dirty="0"/>
              <a:t>	</a:t>
            </a:r>
            <a:endParaRPr lang="nl-NL" dirty="0"/>
          </a:p>
          <a:p>
            <a:endParaRPr lang="nl-NL" dirty="0"/>
          </a:p>
          <a:p>
            <a:endParaRPr lang="nl-NL" dirty="0" smtClean="0"/>
          </a:p>
          <a:p>
            <a:endParaRPr lang="nl-NL" dirty="0"/>
          </a:p>
        </p:txBody>
      </p:sp>
    </p:spTree>
    <p:extLst>
      <p:ext uri="{BB962C8B-B14F-4D97-AF65-F5344CB8AC3E}">
        <p14:creationId xmlns:p14="http://schemas.microsoft.com/office/powerpoint/2010/main" val="273686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359150" y="260350"/>
            <a:ext cx="6858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t>Herzien beroepsprofiel HBO-VPK</a:t>
            </a:r>
          </a:p>
        </p:txBody>
      </p:sp>
      <p:pic>
        <p:nvPicPr>
          <p:cNvPr id="10245" name="irc_mi" descr="http://www.che.nl/~/media/Academie%20Gezondheidszorg/image/bon-2020.gif">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6383339" y="2276475"/>
            <a:ext cx="3889375" cy="3816350"/>
          </a:xfrm>
        </p:spPr>
      </p:pic>
      <p:sp>
        <p:nvSpPr>
          <p:cNvPr id="12" name="PIJL-RECHTS 11"/>
          <p:cNvSpPr/>
          <p:nvPr/>
        </p:nvSpPr>
        <p:spPr bwMode="auto">
          <a:xfrm>
            <a:off x="4872038" y="3543300"/>
            <a:ext cx="1554162" cy="48418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nl-NL" sz="2400">
              <a:solidFill>
                <a:srgbClr val="000000"/>
              </a:solidFill>
              <a:latin typeface="Times" charset="0"/>
              <a:ea typeface="ＭＳ Ｐゴシック" charset="0"/>
              <a:cs typeface="Arial" charset="0"/>
            </a:endParaRPr>
          </a:p>
        </p:txBody>
      </p:sp>
      <p:pic>
        <p:nvPicPr>
          <p:cNvPr id="10247" name="irc_mi" descr="https://www.vandijk.nl/beeldbank/thumbnails/9789088390111.JPG/250x25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8089" r="17747"/>
          <a:stretch>
            <a:fillRect/>
          </a:stretch>
        </p:blipFill>
        <p:spPr bwMode="auto">
          <a:xfrm>
            <a:off x="2127250" y="2414589"/>
            <a:ext cx="2528888"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44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2"/>
          <p:cNvSpPr>
            <a:spLocks noGrp="1"/>
          </p:cNvSpPr>
          <p:nvPr>
            <p:ph type="title"/>
          </p:nvPr>
        </p:nvSpPr>
        <p:spPr>
          <a:xfrm>
            <a:off x="2560319" y="114301"/>
            <a:ext cx="8390965" cy="1071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nl-NL" dirty="0"/>
              <a:t>E</a:t>
            </a:r>
            <a:r>
              <a:rPr lang="nl-NL" dirty="0" smtClean="0"/>
              <a:t>indniveau </a:t>
            </a:r>
            <a:r>
              <a:rPr lang="nl-NL" dirty="0"/>
              <a:t>van de bachelor of </a:t>
            </a:r>
            <a:r>
              <a:rPr lang="nl-NL" dirty="0" err="1"/>
              <a:t>nursing</a:t>
            </a:r>
            <a:r>
              <a:rPr lang="nl-NL" dirty="0"/>
              <a:t> </a:t>
            </a:r>
            <a:endParaRPr lang="nl-NL" altLang="nl-NL" dirty="0" smtClean="0">
              <a:ea typeface="ＭＳ Ｐゴシック" panose="020B0600070205080204" pitchFamily="34" charset="-128"/>
            </a:endParaRPr>
          </a:p>
        </p:txBody>
      </p:sp>
      <p:sp>
        <p:nvSpPr>
          <p:cNvPr id="4" name="Tijdelijke aanduiding voor inhoud 3"/>
          <p:cNvSpPr>
            <a:spLocks noGrp="1"/>
          </p:cNvSpPr>
          <p:nvPr>
            <p:ph idx="1"/>
          </p:nvPr>
        </p:nvSpPr>
        <p:spPr>
          <a:xfrm>
            <a:off x="1919288" y="1989138"/>
            <a:ext cx="8424862" cy="4464050"/>
          </a:xfrm>
        </p:spPr>
        <p:txBody>
          <a:bodyPr/>
          <a:lstStyle/>
          <a:p>
            <a:pPr marL="0" indent="0">
              <a:buNone/>
              <a:defRPr/>
            </a:pPr>
            <a:r>
              <a:rPr lang="nl-NL" sz="1800" b="1" dirty="0"/>
              <a:t>Nederlands kwalificatieraamwerk </a:t>
            </a:r>
            <a:endParaRPr lang="nl-NL" dirty="0" smtClean="0"/>
          </a:p>
        </p:txBody>
      </p:sp>
      <p:pic>
        <p:nvPicPr>
          <p:cNvPr id="5" name="Picture 4" descr="http://files.flexnieuws.nl/wp-uploads/2013/04/EQF_NLQF_niveaus-1024x533.png">
            <a:hlinkClick r:id="rId3"/>
          </p:cNvPr>
          <p:cNvPicPr/>
          <p:nvPr/>
        </p:nvPicPr>
        <p:blipFill>
          <a:blip r:embed="rId4"/>
          <a:srcRect l="6090" t="4068" r="5501" b="7195"/>
          <a:stretch>
            <a:fillRect/>
          </a:stretch>
        </p:blipFill>
        <p:spPr bwMode="auto">
          <a:xfrm>
            <a:off x="2843212" y="2586038"/>
            <a:ext cx="9348787" cy="3978276"/>
          </a:xfrm>
          <a:prstGeom prst="rect">
            <a:avLst/>
          </a:prstGeom>
          <a:noFill/>
        </p:spPr>
      </p:pic>
    </p:spTree>
    <p:extLst>
      <p:ext uri="{BB962C8B-B14F-4D97-AF65-F5344CB8AC3E}">
        <p14:creationId xmlns:p14="http://schemas.microsoft.com/office/powerpoint/2010/main" val="4046336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3359150" y="260350"/>
            <a:ext cx="6858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t>Belangrijkste veranderingen</a:t>
            </a:r>
          </a:p>
        </p:txBody>
      </p:sp>
      <p:sp>
        <p:nvSpPr>
          <p:cNvPr id="11267" name="Tijdelijke aanduiding voor inhoud 2"/>
          <p:cNvSpPr>
            <a:spLocks noGrp="1"/>
          </p:cNvSpPr>
          <p:nvPr>
            <p:ph idx="1"/>
          </p:nvPr>
        </p:nvSpPr>
        <p:spPr>
          <a:xfrm>
            <a:off x="2057400" y="1989138"/>
            <a:ext cx="8153400" cy="4176712"/>
          </a:xfrm>
        </p:spPr>
        <p:txBody>
          <a:bodyPr/>
          <a:lstStyle/>
          <a:p>
            <a:r>
              <a:rPr lang="nl-NL" altLang="nl-NL" dirty="0" smtClean="0"/>
              <a:t>Andere definitie van ‘gezondheid’</a:t>
            </a:r>
          </a:p>
          <a:p>
            <a:r>
              <a:rPr lang="nl-NL" altLang="nl-NL" dirty="0" smtClean="0"/>
              <a:t>Focus op preventie</a:t>
            </a:r>
          </a:p>
          <a:p>
            <a:r>
              <a:rPr lang="nl-NL" altLang="nl-NL" dirty="0" smtClean="0"/>
              <a:t>Stimuleren zelfmanagement</a:t>
            </a:r>
          </a:p>
          <a:p>
            <a:r>
              <a:rPr lang="nl-NL" altLang="nl-NL" dirty="0" smtClean="0"/>
              <a:t>Klinisch redeneren</a:t>
            </a:r>
          </a:p>
          <a:p>
            <a:r>
              <a:rPr lang="nl-NL" altLang="nl-NL" dirty="0" err="1" smtClean="0"/>
              <a:t>Ambulantisering</a:t>
            </a:r>
            <a:endParaRPr lang="nl-NL" altLang="nl-NL" dirty="0" smtClean="0"/>
          </a:p>
          <a:p>
            <a:r>
              <a:rPr lang="nl-NL" altLang="nl-NL" dirty="0"/>
              <a:t>I</a:t>
            </a:r>
            <a:r>
              <a:rPr lang="nl-NL" altLang="nl-NL" dirty="0" smtClean="0"/>
              <a:t>ndiceren</a:t>
            </a:r>
          </a:p>
          <a:p>
            <a:pPr marL="0" indent="0">
              <a:buNone/>
            </a:pPr>
            <a:endParaRPr lang="nl-NL" altLang="nl-NL" dirty="0" smtClean="0"/>
          </a:p>
          <a:p>
            <a:endParaRPr lang="nl-NL" altLang="nl-NL" dirty="0" smtClean="0"/>
          </a:p>
        </p:txBody>
      </p:sp>
      <p:pic>
        <p:nvPicPr>
          <p:cNvPr id="11270" name="Afbeelding 5" descr="https://encrypted-tbn1.gstatic.com/images?q=tbn:ANd9GcSRGK5MJcQ0zQa38ZdJh2gAp0-5yE46IROHzPrB1c1JhROdw32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662" y="2745872"/>
            <a:ext cx="2895658" cy="311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128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3359150" y="260350"/>
            <a:ext cx="6858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t>7 </a:t>
            </a:r>
            <a:r>
              <a:rPr lang="nl-NL" altLang="nl-NL" dirty="0" err="1" smtClean="0"/>
              <a:t>CanMEDs</a:t>
            </a:r>
            <a:r>
              <a:rPr lang="nl-NL" altLang="nl-NL" dirty="0" smtClean="0"/>
              <a:t> rollen</a:t>
            </a:r>
          </a:p>
        </p:txBody>
      </p:sp>
      <p:sp>
        <p:nvSpPr>
          <p:cNvPr id="11" name="Tijdelijke aanduiding voor inhoud 10"/>
          <p:cNvSpPr>
            <a:spLocks noGrp="1"/>
          </p:cNvSpPr>
          <p:nvPr>
            <p:ph idx="1"/>
          </p:nvPr>
        </p:nvSpPr>
        <p:spPr>
          <a:xfrm>
            <a:off x="283335" y="1989138"/>
            <a:ext cx="11299065" cy="4757738"/>
          </a:xfrm>
        </p:spPr>
        <p:txBody>
          <a:bodyPr/>
          <a:lstStyle/>
          <a:p>
            <a:pPr marL="0" indent="0">
              <a:buNone/>
              <a:defRPr/>
            </a:pPr>
            <a:endParaRPr lang="nl-NL" dirty="0"/>
          </a:p>
        </p:txBody>
      </p:sp>
      <p:pic>
        <p:nvPicPr>
          <p:cNvPr id="12294" name="Tijdelijke aanduiding voor inhoud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483600" y="2585323"/>
            <a:ext cx="3467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 2"/>
          <p:cNvGraphicFramePr>
            <a:graphicFrameLocks noGrp="1"/>
          </p:cNvGraphicFramePr>
          <p:nvPr>
            <p:extLst>
              <p:ext uri="{D42A27DB-BD31-4B8C-83A1-F6EECF244321}">
                <p14:modId xmlns:p14="http://schemas.microsoft.com/office/powerpoint/2010/main" val="16615743"/>
              </p:ext>
            </p:extLst>
          </p:nvPr>
        </p:nvGraphicFramePr>
        <p:xfrm>
          <a:off x="334851" y="1146220"/>
          <a:ext cx="7562165" cy="5638063"/>
        </p:xfrm>
        <a:graphic>
          <a:graphicData uri="http://schemas.openxmlformats.org/drawingml/2006/table">
            <a:tbl>
              <a:tblPr firstRow="1" firstCol="1" bandRow="1">
                <a:tableStyleId>{5C22544A-7EE6-4342-B048-85BDC9FD1C3A}</a:tableStyleId>
              </a:tblPr>
              <a:tblGrid>
                <a:gridCol w="3968959">
                  <a:extLst>
                    <a:ext uri="{9D8B030D-6E8A-4147-A177-3AD203B41FA5}">
                      <a16:colId xmlns:a16="http://schemas.microsoft.com/office/drawing/2014/main" val="20000"/>
                    </a:ext>
                  </a:extLst>
                </a:gridCol>
                <a:gridCol w="3593206">
                  <a:extLst>
                    <a:ext uri="{9D8B030D-6E8A-4147-A177-3AD203B41FA5}">
                      <a16:colId xmlns:a16="http://schemas.microsoft.com/office/drawing/2014/main" val="20001"/>
                    </a:ext>
                  </a:extLst>
                </a:gridCol>
              </a:tblGrid>
              <a:tr h="353944">
                <a:tc>
                  <a:txBody>
                    <a:bodyPr/>
                    <a:lstStyle/>
                    <a:p>
                      <a:pPr>
                        <a:lnSpc>
                          <a:spcPct val="107000"/>
                        </a:lnSpc>
                        <a:spcAft>
                          <a:spcPts val="0"/>
                        </a:spcAft>
                      </a:pPr>
                      <a:r>
                        <a:rPr lang="nl-NL" sz="2400" dirty="0" err="1">
                          <a:solidFill>
                            <a:srgbClr val="FF0000"/>
                          </a:solidFill>
                          <a:effectLst/>
                        </a:rPr>
                        <a:t>CanMEDS</a:t>
                      </a:r>
                      <a:r>
                        <a:rPr lang="nl-NL" sz="2400" dirty="0">
                          <a:solidFill>
                            <a:srgbClr val="FF0000"/>
                          </a:solidFill>
                          <a:effectLst/>
                        </a:rPr>
                        <a:t> rollen</a:t>
                      </a:r>
                      <a:endParaRPr lang="nl-N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dirty="0">
                          <a:solidFill>
                            <a:srgbClr val="FF0000"/>
                          </a:solidFill>
                          <a:effectLst/>
                        </a:rPr>
                        <a:t>Competentiegebieden</a:t>
                      </a:r>
                      <a:endParaRPr lang="nl-N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07890">
                <a:tc>
                  <a:txBody>
                    <a:bodyPr/>
                    <a:lstStyle/>
                    <a:p>
                      <a:pPr marL="457200" lvl="0" indent="-457200">
                        <a:lnSpc>
                          <a:spcPct val="107000"/>
                        </a:lnSpc>
                        <a:spcAft>
                          <a:spcPts val="0"/>
                        </a:spcAft>
                        <a:buFont typeface="+mj-lt"/>
                        <a:buAutoNum type="arabicPeriod"/>
                      </a:pPr>
                      <a:r>
                        <a:rPr lang="nl-NL" sz="2000" dirty="0" smtClean="0">
                          <a:solidFill>
                            <a:schemeClr val="tx1"/>
                          </a:solidFill>
                          <a:effectLst/>
                        </a:rPr>
                        <a:t>Zorgverlener</a:t>
                      </a:r>
                    </a:p>
                    <a:p>
                      <a:pPr marL="457200" lvl="0" indent="-457200">
                        <a:lnSpc>
                          <a:spcPct val="107000"/>
                        </a:lnSpc>
                        <a:spcAft>
                          <a:spcPts val="0"/>
                        </a:spcAft>
                        <a:buFont typeface="+mj-lt"/>
                        <a:buAutoNum type="arabicPeriod"/>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Vakinhoudelijk handelen</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07890">
                <a:tc>
                  <a:txBody>
                    <a:bodyPr/>
                    <a:lstStyle/>
                    <a:p>
                      <a:pPr marL="0" lvl="0" indent="0" algn="l">
                        <a:lnSpc>
                          <a:spcPct val="107000"/>
                        </a:lnSpc>
                        <a:spcAft>
                          <a:spcPts val="0"/>
                        </a:spcAft>
                        <a:buFont typeface="+mj-lt"/>
                        <a:buNone/>
                      </a:pPr>
                      <a:r>
                        <a:rPr lang="nl-NL" sz="2000" dirty="0" smtClean="0">
                          <a:solidFill>
                            <a:schemeClr val="tx1"/>
                          </a:solidFill>
                          <a:effectLst/>
                        </a:rPr>
                        <a:t>2. Communicator</a:t>
                      </a:r>
                    </a:p>
                    <a:p>
                      <a:pPr marL="0" lvl="0" indent="0" algn="l">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Communicatie</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07890">
                <a:tc>
                  <a:txBody>
                    <a:bodyPr/>
                    <a:lstStyle/>
                    <a:p>
                      <a:pPr marL="0" lvl="0" indent="0">
                        <a:lnSpc>
                          <a:spcPct val="107000"/>
                        </a:lnSpc>
                        <a:spcAft>
                          <a:spcPts val="0"/>
                        </a:spcAft>
                        <a:buFont typeface="+mj-lt"/>
                        <a:buNone/>
                      </a:pPr>
                      <a:r>
                        <a:rPr lang="nl-NL" sz="2000" dirty="0" smtClean="0">
                          <a:solidFill>
                            <a:schemeClr val="tx1"/>
                          </a:solidFill>
                          <a:effectLst/>
                        </a:rPr>
                        <a:t>3. Samenwerkingspartner</a:t>
                      </a:r>
                    </a:p>
                    <a:p>
                      <a:pPr marL="0" lvl="0" indent="0">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Samenwerking</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45428">
                <a:tc>
                  <a:txBody>
                    <a:bodyPr/>
                    <a:lstStyle/>
                    <a:p>
                      <a:pPr marL="0" lvl="0" indent="0">
                        <a:lnSpc>
                          <a:spcPct val="107000"/>
                        </a:lnSpc>
                        <a:spcAft>
                          <a:spcPts val="0"/>
                        </a:spcAft>
                        <a:buFont typeface="+mj-lt"/>
                        <a:buNone/>
                      </a:pPr>
                      <a:r>
                        <a:rPr lang="nl-NL" sz="2000" dirty="0" smtClean="0">
                          <a:solidFill>
                            <a:schemeClr val="tx1"/>
                          </a:solidFill>
                          <a:effectLst/>
                        </a:rPr>
                        <a:t>4.</a:t>
                      </a:r>
                      <a:r>
                        <a:rPr lang="nl-NL" sz="2000" baseline="0" dirty="0" smtClean="0">
                          <a:solidFill>
                            <a:schemeClr val="tx1"/>
                          </a:solidFill>
                          <a:effectLst/>
                        </a:rPr>
                        <a:t> </a:t>
                      </a:r>
                      <a:r>
                        <a:rPr lang="nl-NL" sz="2000" dirty="0" smtClean="0">
                          <a:solidFill>
                            <a:schemeClr val="tx1"/>
                          </a:solidFill>
                          <a:effectLst/>
                        </a:rPr>
                        <a:t>Reflectieve EBP professional</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Kennis en wetenschap</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07890">
                <a:tc>
                  <a:txBody>
                    <a:bodyPr/>
                    <a:lstStyle/>
                    <a:p>
                      <a:pPr marL="0" lvl="0" indent="0">
                        <a:lnSpc>
                          <a:spcPct val="107000"/>
                        </a:lnSpc>
                        <a:spcAft>
                          <a:spcPts val="0"/>
                        </a:spcAft>
                        <a:buFont typeface="+mj-lt"/>
                        <a:buNone/>
                      </a:pPr>
                      <a:r>
                        <a:rPr lang="nl-NL" sz="2000" dirty="0" smtClean="0">
                          <a:solidFill>
                            <a:schemeClr val="tx1"/>
                          </a:solidFill>
                          <a:effectLst/>
                        </a:rPr>
                        <a:t>5.</a:t>
                      </a:r>
                      <a:r>
                        <a:rPr lang="nl-NL" sz="2000" baseline="0" dirty="0" smtClean="0">
                          <a:solidFill>
                            <a:schemeClr val="tx1"/>
                          </a:solidFill>
                          <a:effectLst/>
                        </a:rPr>
                        <a:t> </a:t>
                      </a:r>
                      <a:r>
                        <a:rPr lang="nl-NL" sz="2000" dirty="0" smtClean="0">
                          <a:solidFill>
                            <a:schemeClr val="tx1"/>
                          </a:solidFill>
                          <a:effectLst/>
                        </a:rPr>
                        <a:t>Gezondheidsbevorderaar</a:t>
                      </a:r>
                    </a:p>
                    <a:p>
                      <a:pPr marL="0" lvl="0" indent="0">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Maatschappelijk handelen</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07890">
                <a:tc>
                  <a:txBody>
                    <a:bodyPr/>
                    <a:lstStyle/>
                    <a:p>
                      <a:pPr marL="0" lvl="0" indent="0">
                        <a:lnSpc>
                          <a:spcPct val="107000"/>
                        </a:lnSpc>
                        <a:spcAft>
                          <a:spcPts val="0"/>
                        </a:spcAft>
                        <a:buFont typeface="+mj-lt"/>
                        <a:buNone/>
                      </a:pPr>
                      <a:r>
                        <a:rPr lang="nl-NL" sz="2000" dirty="0" smtClean="0">
                          <a:solidFill>
                            <a:schemeClr val="tx1"/>
                          </a:solidFill>
                          <a:effectLst/>
                        </a:rPr>
                        <a:t>6. Organisator</a:t>
                      </a:r>
                    </a:p>
                    <a:p>
                      <a:pPr marL="0" lvl="0" indent="0">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Organisatie</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061834">
                <a:tc>
                  <a:txBody>
                    <a:bodyPr/>
                    <a:lstStyle/>
                    <a:p>
                      <a:pPr marL="0" lvl="0" indent="0">
                        <a:lnSpc>
                          <a:spcPct val="107000"/>
                        </a:lnSpc>
                        <a:spcAft>
                          <a:spcPts val="0"/>
                        </a:spcAft>
                        <a:buFont typeface="+mj-lt"/>
                        <a:buNone/>
                      </a:pPr>
                      <a:r>
                        <a:rPr lang="nl-NL" sz="2000" dirty="0" smtClean="0">
                          <a:solidFill>
                            <a:schemeClr val="tx1"/>
                          </a:solidFill>
                          <a:effectLst/>
                        </a:rPr>
                        <a:t>7. Professional </a:t>
                      </a:r>
                      <a:r>
                        <a:rPr lang="nl-NL" sz="2000" dirty="0">
                          <a:solidFill>
                            <a:schemeClr val="tx1"/>
                          </a:solidFill>
                          <a:effectLst/>
                        </a:rPr>
                        <a:t>en </a:t>
                      </a:r>
                      <a:r>
                        <a:rPr lang="nl-NL" sz="2000" dirty="0" smtClean="0">
                          <a:solidFill>
                            <a:schemeClr val="tx1"/>
                          </a:solidFill>
                          <a:effectLst/>
                        </a:rPr>
                        <a:t>kwaliteitsbevorderaar</a:t>
                      </a:r>
                    </a:p>
                    <a:p>
                      <a:pPr marL="0" lvl="0" indent="0">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smtClean="0">
                          <a:solidFill>
                            <a:schemeClr val="tx1"/>
                          </a:solidFill>
                          <a:effectLst/>
                        </a:rPr>
                        <a:t>Professionaliteit </a:t>
                      </a:r>
                      <a:r>
                        <a:rPr lang="nl-NL" sz="2000" dirty="0">
                          <a:solidFill>
                            <a:schemeClr val="tx1"/>
                          </a:solidFill>
                          <a:effectLst/>
                        </a:rPr>
                        <a:t>en kwaliteit</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66393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2"/>
          <p:cNvSpPr>
            <a:spLocks noGrp="1"/>
          </p:cNvSpPr>
          <p:nvPr>
            <p:ph type="title"/>
          </p:nvPr>
        </p:nvSpPr>
        <p:spPr>
          <a:xfrm>
            <a:off x="3359150" y="260350"/>
            <a:ext cx="51752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nl-NL" altLang="nl-NL" dirty="0" smtClean="0">
                <a:ea typeface="ＭＳ Ｐゴシック" panose="020B0600070205080204" pitchFamily="34" charset="-128"/>
              </a:rPr>
              <a:t>Oude en nieuw</a:t>
            </a:r>
          </a:p>
        </p:txBody>
      </p:sp>
      <p:graphicFrame>
        <p:nvGraphicFramePr>
          <p:cNvPr id="2" name="Tijdelijke aanduiding voor inhoud 1"/>
          <p:cNvGraphicFramePr>
            <a:graphicFrameLocks noGrp="1"/>
          </p:cNvGraphicFramePr>
          <p:nvPr>
            <p:ph idx="1"/>
            <p:extLst>
              <p:ext uri="{D42A27DB-BD31-4B8C-83A1-F6EECF244321}">
                <p14:modId xmlns:p14="http://schemas.microsoft.com/office/powerpoint/2010/main" val="1397448633"/>
              </p:ext>
            </p:extLst>
          </p:nvPr>
        </p:nvGraphicFramePr>
        <p:xfrm>
          <a:off x="0" y="-1"/>
          <a:ext cx="12049124" cy="7850856"/>
        </p:xfrm>
        <a:graphic>
          <a:graphicData uri="http://schemas.openxmlformats.org/drawingml/2006/table">
            <a:tbl>
              <a:tblPr firstRow="1" firstCol="1" bandRow="1">
                <a:tableStyleId>{5C22544A-7EE6-4342-B048-85BDC9FD1C3A}</a:tableStyleId>
              </a:tblPr>
              <a:tblGrid>
                <a:gridCol w="5893666">
                  <a:extLst>
                    <a:ext uri="{9D8B030D-6E8A-4147-A177-3AD203B41FA5}">
                      <a16:colId xmlns:a16="http://schemas.microsoft.com/office/drawing/2014/main" val="20000"/>
                    </a:ext>
                  </a:extLst>
                </a:gridCol>
                <a:gridCol w="6155458">
                  <a:extLst>
                    <a:ext uri="{9D8B030D-6E8A-4147-A177-3AD203B41FA5}">
                      <a16:colId xmlns:a16="http://schemas.microsoft.com/office/drawing/2014/main" val="20001"/>
                    </a:ext>
                  </a:extLst>
                </a:gridCol>
              </a:tblGrid>
              <a:tr h="361821">
                <a:tc>
                  <a:txBody>
                    <a:bodyPr/>
                    <a:lstStyle/>
                    <a:p>
                      <a:pPr>
                        <a:lnSpc>
                          <a:spcPct val="107000"/>
                        </a:lnSpc>
                        <a:spcAft>
                          <a:spcPts val="0"/>
                        </a:spcAft>
                      </a:pPr>
                      <a:r>
                        <a:rPr lang="nl-NL" sz="2000" dirty="0">
                          <a:solidFill>
                            <a:schemeClr val="tx1"/>
                          </a:solidFill>
                          <a:effectLst/>
                        </a:rPr>
                        <a:t>Competentiegebieden (2012)</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Beroepsrollen (1999)</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28051">
                <a:tc>
                  <a:txBody>
                    <a:bodyPr/>
                    <a:lstStyle/>
                    <a:p>
                      <a:pPr>
                        <a:lnSpc>
                          <a:spcPct val="107000"/>
                        </a:lnSpc>
                        <a:spcAft>
                          <a:spcPts val="0"/>
                        </a:spcAft>
                      </a:pPr>
                      <a:r>
                        <a:rPr lang="nl-NL" sz="1800" dirty="0">
                          <a:solidFill>
                            <a:schemeClr val="tx1"/>
                          </a:solidFill>
                          <a:effectLst/>
                        </a:rPr>
                        <a:t> </a:t>
                      </a:r>
                    </a:p>
                    <a:p>
                      <a:pPr>
                        <a:lnSpc>
                          <a:spcPct val="107000"/>
                        </a:lnSpc>
                        <a:spcAft>
                          <a:spcPts val="0"/>
                        </a:spcAft>
                      </a:pPr>
                      <a:r>
                        <a:rPr lang="nl-NL" sz="1800" dirty="0">
                          <a:solidFill>
                            <a:schemeClr val="tx1"/>
                          </a:solidFill>
                          <a:effectLst/>
                        </a:rPr>
                        <a:t>Zorgverlener</a:t>
                      </a:r>
                    </a:p>
                    <a:p>
                      <a:pPr>
                        <a:lnSpc>
                          <a:spcPct val="107000"/>
                        </a:lnSpc>
                        <a:spcAft>
                          <a:spcPts val="0"/>
                        </a:spcAft>
                      </a:pPr>
                      <a:r>
                        <a:rPr lang="nl-NL" sz="1800" dirty="0">
                          <a:solidFill>
                            <a:schemeClr val="tx1"/>
                          </a:solidFill>
                          <a:effectLst/>
                        </a:rPr>
                        <a:t>Communicator</a:t>
                      </a:r>
                    </a:p>
                    <a:p>
                      <a:pPr>
                        <a:lnSpc>
                          <a:spcPct val="107000"/>
                        </a:lnSpc>
                        <a:spcAft>
                          <a:spcPts val="0"/>
                        </a:spcAft>
                      </a:pPr>
                      <a:r>
                        <a:rPr lang="nl-NL" sz="1800" dirty="0">
                          <a:solidFill>
                            <a:schemeClr val="tx1"/>
                          </a:solidFill>
                          <a:effectLst/>
                        </a:rPr>
                        <a:t>Gezondheidsbevorderaar</a:t>
                      </a:r>
                    </a:p>
                    <a:p>
                      <a:pPr>
                        <a:lnSpc>
                          <a:spcPct val="107000"/>
                        </a:lnSpc>
                        <a:spcAft>
                          <a:spcPts val="0"/>
                        </a:spcAft>
                      </a:pPr>
                      <a:r>
                        <a:rPr lang="nl-NL" sz="1800" dirty="0">
                          <a:solidFill>
                            <a:schemeClr val="tx1"/>
                          </a:solidFill>
                          <a:effectLst/>
                        </a:rPr>
                        <a:t>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solidFill>
                            <a:schemeClr val="tx1"/>
                          </a:solidFill>
                          <a:effectLst/>
                        </a:rPr>
                        <a:t>Zorgverlener</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28051">
                <a:tc>
                  <a:txBody>
                    <a:bodyPr/>
                    <a:lstStyle/>
                    <a:p>
                      <a:pPr>
                        <a:lnSpc>
                          <a:spcPct val="107000"/>
                        </a:lnSpc>
                        <a:spcAft>
                          <a:spcPts val="0"/>
                        </a:spcAft>
                      </a:pPr>
                      <a:r>
                        <a:rPr lang="nl-NL" sz="1800" dirty="0">
                          <a:solidFill>
                            <a:schemeClr val="tx1"/>
                          </a:solidFill>
                          <a:effectLst/>
                        </a:rPr>
                        <a:t> </a:t>
                      </a:r>
                    </a:p>
                    <a:p>
                      <a:pPr>
                        <a:lnSpc>
                          <a:spcPct val="107000"/>
                        </a:lnSpc>
                        <a:spcAft>
                          <a:spcPts val="0"/>
                        </a:spcAft>
                      </a:pPr>
                      <a:r>
                        <a:rPr lang="nl-NL" sz="1800" dirty="0">
                          <a:solidFill>
                            <a:schemeClr val="tx1"/>
                          </a:solidFill>
                          <a:effectLst/>
                        </a:rPr>
                        <a:t>Organisator</a:t>
                      </a:r>
                    </a:p>
                    <a:p>
                      <a:pPr>
                        <a:lnSpc>
                          <a:spcPct val="107000"/>
                        </a:lnSpc>
                        <a:spcAft>
                          <a:spcPts val="0"/>
                        </a:spcAft>
                      </a:pPr>
                      <a:r>
                        <a:rPr lang="nl-NL" sz="1800" dirty="0">
                          <a:solidFill>
                            <a:schemeClr val="tx1"/>
                          </a:solidFill>
                          <a:effectLst/>
                        </a:rPr>
                        <a:t>Samenwerkingspartner</a:t>
                      </a:r>
                    </a:p>
                    <a:p>
                      <a:pPr>
                        <a:lnSpc>
                          <a:spcPct val="107000"/>
                        </a:lnSpc>
                        <a:spcAft>
                          <a:spcPts val="0"/>
                        </a:spcAft>
                      </a:pPr>
                      <a:r>
                        <a:rPr lang="nl-NL" sz="1800" dirty="0">
                          <a:solidFill>
                            <a:schemeClr val="tx1"/>
                          </a:solidFill>
                          <a:effectLst/>
                        </a:rPr>
                        <a:t>Gezondheidsbevorderaar</a:t>
                      </a:r>
                    </a:p>
                    <a:p>
                      <a:pPr>
                        <a:lnSpc>
                          <a:spcPct val="107000"/>
                        </a:lnSpc>
                        <a:spcAft>
                          <a:spcPts val="0"/>
                        </a:spcAft>
                      </a:pPr>
                      <a:r>
                        <a:rPr lang="nl-NL" sz="1800" dirty="0">
                          <a:solidFill>
                            <a:schemeClr val="tx1"/>
                          </a:solidFill>
                          <a:effectLst/>
                        </a:rPr>
                        <a:t>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solidFill>
                            <a:schemeClr val="tx1"/>
                          </a:solidFill>
                          <a:effectLst/>
                        </a:rPr>
                        <a:t>Regisseur</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28051">
                <a:tc>
                  <a:txBody>
                    <a:bodyPr/>
                    <a:lstStyle/>
                    <a:p>
                      <a:pPr>
                        <a:lnSpc>
                          <a:spcPct val="107000"/>
                        </a:lnSpc>
                        <a:spcAft>
                          <a:spcPts val="0"/>
                        </a:spcAft>
                      </a:pPr>
                      <a:r>
                        <a:rPr lang="nl-NL" sz="1800" dirty="0">
                          <a:solidFill>
                            <a:schemeClr val="tx1"/>
                          </a:solidFill>
                          <a:effectLst/>
                        </a:rPr>
                        <a:t> </a:t>
                      </a:r>
                    </a:p>
                    <a:p>
                      <a:pPr>
                        <a:lnSpc>
                          <a:spcPct val="107000"/>
                        </a:lnSpc>
                        <a:spcAft>
                          <a:spcPts val="0"/>
                        </a:spcAft>
                      </a:pPr>
                      <a:r>
                        <a:rPr lang="nl-NL" sz="1800" dirty="0">
                          <a:solidFill>
                            <a:schemeClr val="tx1"/>
                          </a:solidFill>
                          <a:effectLst/>
                        </a:rPr>
                        <a:t>Reflectieve EBP-professional </a:t>
                      </a:r>
                    </a:p>
                    <a:p>
                      <a:pPr>
                        <a:lnSpc>
                          <a:spcPct val="107000"/>
                        </a:lnSpc>
                        <a:spcAft>
                          <a:spcPts val="0"/>
                        </a:spcAft>
                      </a:pPr>
                      <a:r>
                        <a:rPr lang="nl-NL" sz="1800" dirty="0">
                          <a:solidFill>
                            <a:schemeClr val="tx1"/>
                          </a:solidFill>
                          <a:effectLst/>
                        </a:rPr>
                        <a:t>Professional</a:t>
                      </a:r>
                    </a:p>
                    <a:p>
                      <a:pPr>
                        <a:lnSpc>
                          <a:spcPct val="107000"/>
                        </a:lnSpc>
                        <a:spcAft>
                          <a:spcPts val="0"/>
                        </a:spcAft>
                      </a:pPr>
                      <a:r>
                        <a:rPr lang="nl-NL" sz="1800" dirty="0">
                          <a:solidFill>
                            <a:schemeClr val="tx1"/>
                          </a:solidFill>
                          <a:effectLst/>
                        </a:rPr>
                        <a:t>Kwaliteitsbevorderaar</a:t>
                      </a:r>
                    </a:p>
                    <a:p>
                      <a:pPr>
                        <a:lnSpc>
                          <a:spcPct val="107000"/>
                        </a:lnSpc>
                        <a:spcAft>
                          <a:spcPts val="0"/>
                        </a:spcAft>
                      </a:pPr>
                      <a:r>
                        <a:rPr lang="nl-NL" sz="1800" dirty="0">
                          <a:solidFill>
                            <a:schemeClr val="tx1"/>
                          </a:solidFill>
                          <a:effectLst/>
                        </a:rPr>
                        <a:t>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solidFill>
                            <a:schemeClr val="tx1"/>
                          </a:solidFill>
                          <a:effectLst/>
                        </a:rPr>
                        <a:t>Ontwerper</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76831">
                <a:tc>
                  <a:txBody>
                    <a:bodyPr/>
                    <a:lstStyle/>
                    <a:p>
                      <a:pPr>
                        <a:lnSpc>
                          <a:spcPct val="107000"/>
                        </a:lnSpc>
                        <a:spcAft>
                          <a:spcPts val="0"/>
                        </a:spcAft>
                      </a:pPr>
                      <a:r>
                        <a:rPr lang="nl-NL" sz="1800" dirty="0">
                          <a:solidFill>
                            <a:schemeClr val="tx1"/>
                          </a:solidFill>
                          <a:effectLst/>
                        </a:rPr>
                        <a:t> </a:t>
                      </a:r>
                    </a:p>
                    <a:p>
                      <a:pPr>
                        <a:lnSpc>
                          <a:spcPct val="107000"/>
                        </a:lnSpc>
                        <a:spcAft>
                          <a:spcPts val="0"/>
                        </a:spcAft>
                      </a:pPr>
                      <a:r>
                        <a:rPr lang="nl-NL" sz="1800" dirty="0">
                          <a:solidFill>
                            <a:schemeClr val="tx1"/>
                          </a:solidFill>
                          <a:effectLst/>
                        </a:rPr>
                        <a:t>Reflectieve EBP-professional</a:t>
                      </a:r>
                    </a:p>
                    <a:p>
                      <a:pPr>
                        <a:lnSpc>
                          <a:spcPct val="107000"/>
                        </a:lnSpc>
                        <a:spcAft>
                          <a:spcPts val="0"/>
                        </a:spcAft>
                      </a:pPr>
                      <a:r>
                        <a:rPr lang="nl-NL" sz="1800" dirty="0">
                          <a:solidFill>
                            <a:schemeClr val="tx1"/>
                          </a:solidFill>
                          <a:effectLst/>
                        </a:rPr>
                        <a:t>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solidFill>
                            <a:schemeClr val="tx1"/>
                          </a:solidFill>
                          <a:effectLst/>
                        </a:rPr>
                        <a:t>Coach</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628051">
                <a:tc>
                  <a:txBody>
                    <a:bodyPr/>
                    <a:lstStyle/>
                    <a:p>
                      <a:pPr>
                        <a:lnSpc>
                          <a:spcPct val="107000"/>
                        </a:lnSpc>
                        <a:spcAft>
                          <a:spcPts val="0"/>
                        </a:spcAft>
                      </a:pPr>
                      <a:r>
                        <a:rPr lang="nl-NL" sz="1800" dirty="0">
                          <a:solidFill>
                            <a:schemeClr val="tx1"/>
                          </a:solidFill>
                          <a:effectLst/>
                        </a:rPr>
                        <a:t> </a:t>
                      </a:r>
                    </a:p>
                    <a:p>
                      <a:pPr>
                        <a:lnSpc>
                          <a:spcPct val="107000"/>
                        </a:lnSpc>
                        <a:spcAft>
                          <a:spcPts val="0"/>
                        </a:spcAft>
                      </a:pPr>
                      <a:r>
                        <a:rPr lang="nl-NL" sz="1800" dirty="0">
                          <a:solidFill>
                            <a:schemeClr val="tx1"/>
                          </a:solidFill>
                          <a:effectLst/>
                        </a:rPr>
                        <a:t>Reflectieve EBP-professional</a:t>
                      </a:r>
                    </a:p>
                    <a:p>
                      <a:pPr>
                        <a:lnSpc>
                          <a:spcPct val="107000"/>
                        </a:lnSpc>
                        <a:spcAft>
                          <a:spcPts val="0"/>
                        </a:spcAft>
                      </a:pPr>
                      <a:r>
                        <a:rPr lang="nl-NL" sz="1800" dirty="0">
                          <a:solidFill>
                            <a:schemeClr val="tx1"/>
                          </a:solidFill>
                          <a:effectLst/>
                        </a:rPr>
                        <a:t>Professional</a:t>
                      </a:r>
                    </a:p>
                    <a:p>
                      <a:pPr>
                        <a:lnSpc>
                          <a:spcPct val="107000"/>
                        </a:lnSpc>
                        <a:spcAft>
                          <a:spcPts val="0"/>
                        </a:spcAft>
                      </a:pPr>
                      <a:r>
                        <a:rPr lang="nl-NL" sz="1800" dirty="0">
                          <a:solidFill>
                            <a:schemeClr val="tx1"/>
                          </a:solidFill>
                          <a:effectLst/>
                        </a:rPr>
                        <a:t>kwaliteitsbevorderaar</a:t>
                      </a:r>
                    </a:p>
                    <a:p>
                      <a:pPr>
                        <a:lnSpc>
                          <a:spcPct val="107000"/>
                        </a:lnSpc>
                        <a:spcAft>
                          <a:spcPts val="0"/>
                        </a:spcAft>
                      </a:pPr>
                      <a:r>
                        <a:rPr lang="nl-NL" sz="1800" dirty="0">
                          <a:solidFill>
                            <a:schemeClr val="tx1"/>
                          </a:solidFill>
                          <a:effectLst/>
                        </a:rPr>
                        <a:t>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800" dirty="0">
                          <a:solidFill>
                            <a:schemeClr val="tx1"/>
                          </a:solidFill>
                          <a:effectLst/>
                        </a:rPr>
                        <a:t>Beroepsbeoefenaar</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853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3359150" y="260350"/>
            <a:ext cx="6858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err="1" smtClean="0"/>
              <a:t>CanMEDS</a:t>
            </a:r>
            <a:r>
              <a:rPr lang="nl-NL" altLang="nl-NL" dirty="0" smtClean="0"/>
              <a:t>-rollen HBO-VPK</a:t>
            </a:r>
          </a:p>
        </p:txBody>
      </p:sp>
      <p:sp>
        <p:nvSpPr>
          <p:cNvPr id="11" name="Tijdelijke aanduiding voor inhoud 10"/>
          <p:cNvSpPr>
            <a:spLocks noGrp="1"/>
          </p:cNvSpPr>
          <p:nvPr>
            <p:ph idx="1"/>
          </p:nvPr>
        </p:nvSpPr>
        <p:spPr>
          <a:xfrm>
            <a:off x="1818042" y="1871830"/>
            <a:ext cx="8392758" cy="4294019"/>
          </a:xfrm>
        </p:spPr>
        <p:txBody>
          <a:bodyPr/>
          <a:lstStyle/>
          <a:p>
            <a:pPr marL="0" indent="0">
              <a:buNone/>
              <a:defRPr/>
            </a:pPr>
            <a:r>
              <a:rPr lang="nl-NL" dirty="0" smtClean="0"/>
              <a:t>7 CanMEDS-rollen uitgewerkt in:</a:t>
            </a:r>
          </a:p>
          <a:p>
            <a:pPr>
              <a:defRPr/>
            </a:pPr>
            <a:r>
              <a:rPr lang="nl-NL" dirty="0" smtClean="0"/>
              <a:t>Competenties</a:t>
            </a:r>
          </a:p>
          <a:p>
            <a:pPr>
              <a:defRPr/>
            </a:pPr>
            <a:r>
              <a:rPr lang="nl-NL" dirty="0" smtClean="0"/>
              <a:t>Kernbegrippen:</a:t>
            </a:r>
          </a:p>
          <a:p>
            <a:pPr lvl="1">
              <a:defRPr/>
            </a:pPr>
            <a:r>
              <a:rPr lang="nl-NL" dirty="0" smtClean="0"/>
              <a:t>Kennis</a:t>
            </a:r>
          </a:p>
          <a:p>
            <a:pPr lvl="1">
              <a:defRPr/>
            </a:pPr>
            <a:r>
              <a:rPr lang="nl-NL" dirty="0" smtClean="0"/>
              <a:t>Vaardigheden</a:t>
            </a:r>
          </a:p>
          <a:p>
            <a:pPr lvl="1">
              <a:defRPr/>
            </a:pPr>
            <a:r>
              <a:rPr lang="nl-NL" dirty="0" smtClean="0"/>
              <a:t>attitude</a:t>
            </a:r>
          </a:p>
          <a:p>
            <a:pPr>
              <a:buFont typeface="Wingdings" panose="05000000000000000000" pitchFamily="2" charset="2"/>
              <a:buChar char="Ø"/>
              <a:defRPr/>
            </a:pPr>
            <a:r>
              <a:rPr lang="nl-NL" dirty="0" smtClean="0"/>
              <a:t>Vertaling naar de competentiekaarten van FHMG</a:t>
            </a:r>
            <a:endParaRPr lang="nl-NL" dirty="0"/>
          </a:p>
        </p:txBody>
      </p:sp>
      <p:pic>
        <p:nvPicPr>
          <p:cNvPr id="12294" name="Tijdelijke aanduiding voor inhoud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831565" y="2141986"/>
            <a:ext cx="3173805" cy="308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667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Visie praktijkleren</a:t>
            </a:r>
            <a:endParaRPr lang="nl-NL" dirty="0"/>
          </a:p>
        </p:txBody>
      </p:sp>
      <p:sp>
        <p:nvSpPr>
          <p:cNvPr id="3" name="Tijdelijke aanduiding voor inhoud 2"/>
          <p:cNvSpPr>
            <a:spLocks noGrp="1"/>
          </p:cNvSpPr>
          <p:nvPr>
            <p:ph idx="1"/>
          </p:nvPr>
        </p:nvSpPr>
        <p:spPr/>
        <p:txBody>
          <a:bodyPr/>
          <a:lstStyle/>
          <a:p>
            <a:pPr marL="0" indent="0">
              <a:buNone/>
            </a:pPr>
            <a:r>
              <a:rPr lang="nl-NL" dirty="0"/>
              <a:t>“Het in </a:t>
            </a:r>
            <a:r>
              <a:rPr lang="nl-NL" u="sng" dirty="0"/>
              <a:t>samenwerking tussen de school en de zorgpraktijk</a:t>
            </a:r>
            <a:r>
              <a:rPr lang="nl-NL" dirty="0"/>
              <a:t> ondersteunen en begeleiden van studenten en zorgverleners in hun </a:t>
            </a:r>
            <a:r>
              <a:rPr lang="nl-NL" u="sng" dirty="0"/>
              <a:t>persoonlijke en professionele ontwikkeling </a:t>
            </a:r>
            <a:r>
              <a:rPr lang="nl-NL" dirty="0"/>
              <a:t>en het ontwikkelen, delen en toepassen van (theoretische, professionele en contextuele) kennis, waardoor er een bijdrage geleverd wordt aan de verdere professionalisering van het verpleegkundige beroep en </a:t>
            </a:r>
            <a:r>
              <a:rPr lang="nl-NL" dirty="0" err="1"/>
              <a:t>evidence</a:t>
            </a:r>
            <a:r>
              <a:rPr lang="nl-NL" dirty="0"/>
              <a:t> </a:t>
            </a:r>
            <a:r>
              <a:rPr lang="nl-NL" dirty="0" err="1"/>
              <a:t>based</a:t>
            </a:r>
            <a:r>
              <a:rPr lang="nl-NL" dirty="0"/>
              <a:t> en persoonsgerichte zorg gewaarborgd wordt.”</a:t>
            </a:r>
          </a:p>
        </p:txBody>
      </p:sp>
    </p:spTree>
    <p:extLst>
      <p:ext uri="{BB962C8B-B14F-4D97-AF65-F5344CB8AC3E}">
        <p14:creationId xmlns:p14="http://schemas.microsoft.com/office/powerpoint/2010/main" val="209266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C00AA6EFEE4C47A29EC3C45F33D232" ma:contentTypeVersion="0" ma:contentTypeDescription="Een nieuw document maken." ma:contentTypeScope="" ma:versionID="4b4e270f9801175b4d07e128572b8951">
  <xsd:schema xmlns:xsd="http://www.w3.org/2001/XMLSchema" xmlns:xs="http://www.w3.org/2001/XMLSchema" xmlns:p="http://schemas.microsoft.com/office/2006/metadata/properties" xmlns:ns2="41b93505-43b2-488b-ab05-cda121f617aa" targetNamespace="http://schemas.microsoft.com/office/2006/metadata/properties" ma:root="true" ma:fieldsID="07b0dc1c2e2d471f20f36c77c427dc01" ns2:_="">
    <xsd:import namespace="41b93505-43b2-488b-ab05-cda121f617a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b93505-43b2-488b-ab05-cda121f617a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41b93505-43b2-488b-ab05-cda121f617aa">WXCCFPTZV2M4-27442853-12930</_dlc_DocId>
    <_dlc_DocIdUrl xmlns="41b93505-43b2-488b-ab05-cda121f617aa">
      <Url>https://connect.fontys.nl/instituten/fhmg/mdw/verpleegkunde/_layouts/15/DocIdRedir.aspx?ID=WXCCFPTZV2M4-27442853-12930</Url>
      <Description>WXCCFPTZV2M4-27442853-12930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D1F3989-B4A0-420B-B31F-5B102694C5FF}"/>
</file>

<file path=customXml/itemProps2.xml><?xml version="1.0" encoding="utf-8"?>
<ds:datastoreItem xmlns:ds="http://schemas.openxmlformats.org/officeDocument/2006/customXml" ds:itemID="{A3B7B023-EB9B-4A2C-A080-706C88FE258E}">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305d9c35-e4e7-46dc-b696-2e0d98cbe4ff"/>
    <ds:schemaRef ds:uri="http://schemas.microsoft.com/office/infopath/2007/PartnerControls"/>
    <ds:schemaRef ds:uri="4dfc51d9-fd9a-4c2e-9b35-2a6b8dbf690b"/>
    <ds:schemaRef ds:uri="http://www.w3.org/XML/1998/namespace"/>
  </ds:schemaRefs>
</ds:datastoreItem>
</file>

<file path=customXml/itemProps3.xml><?xml version="1.0" encoding="utf-8"?>
<ds:datastoreItem xmlns:ds="http://schemas.openxmlformats.org/officeDocument/2006/customXml" ds:itemID="{3C5DEB5D-EC0A-43B6-948A-40D3289CE871}">
  <ds:schemaRefs>
    <ds:schemaRef ds:uri="http://schemas.microsoft.com/sharepoint/v3/contenttype/forms"/>
  </ds:schemaRefs>
</ds:datastoreItem>
</file>

<file path=customXml/itemProps4.xml><?xml version="1.0" encoding="utf-8"?>
<ds:datastoreItem xmlns:ds="http://schemas.openxmlformats.org/officeDocument/2006/customXml" ds:itemID="{16E7A99A-9928-4E6B-B3C4-5F3E7C9EA70D}"/>
</file>

<file path=docProps/app.xml><?xml version="1.0" encoding="utf-8"?>
<Properties xmlns="http://schemas.openxmlformats.org/officeDocument/2006/extended-properties" xmlns:vt="http://schemas.openxmlformats.org/officeDocument/2006/docPropsVTypes">
  <TotalTime>0</TotalTime>
  <Words>2001</Words>
  <Application>Microsoft Office PowerPoint</Application>
  <PresentationFormat>Breedbeeld</PresentationFormat>
  <Paragraphs>240</Paragraphs>
  <Slides>23</Slides>
  <Notes>22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23</vt:i4>
      </vt:variant>
    </vt:vector>
  </HeadingPairs>
  <TitlesOfParts>
    <vt:vector size="32" baseType="lpstr">
      <vt:lpstr>ＭＳ Ｐゴシック</vt:lpstr>
      <vt:lpstr>Arial</vt:lpstr>
      <vt:lpstr>Calibri</vt:lpstr>
      <vt:lpstr>Courier New</vt:lpstr>
      <vt:lpstr>Fontys Frutiger</vt:lpstr>
      <vt:lpstr>Times</vt:lpstr>
      <vt:lpstr>Times New Roman</vt:lpstr>
      <vt:lpstr>Wingdings</vt:lpstr>
      <vt:lpstr>1_Blank Presentation</vt:lpstr>
      <vt:lpstr> Algemene informatie over  de opleiding en het praktijkleren  Module 1 van training  ‘Begeleiden doen we samen’        Versie: aug. 2020      </vt:lpstr>
      <vt:lpstr>Programma</vt:lpstr>
      <vt:lpstr>Herzien beroepsprofiel HBO-VPK</vt:lpstr>
      <vt:lpstr>Eindniveau van de bachelor of nursing </vt:lpstr>
      <vt:lpstr>Belangrijkste veranderingen</vt:lpstr>
      <vt:lpstr>7 CanMEDs rollen</vt:lpstr>
      <vt:lpstr>Oude en nieuw</vt:lpstr>
      <vt:lpstr>CanMEDS-rollen HBO-VPK</vt:lpstr>
      <vt:lpstr>Visie praktijkleren</vt:lpstr>
      <vt:lpstr>ZELCOM  basis voor profielen per PL periode</vt:lpstr>
      <vt:lpstr>Uitgangspunten</vt:lpstr>
      <vt:lpstr>Leerplan voltijd curriculum</vt:lpstr>
      <vt:lpstr>Leerjaar 1</vt:lpstr>
      <vt:lpstr>Leerjaar 2, 3 en 4</vt:lpstr>
      <vt:lpstr>Uiteen in 3 subgroepen</vt:lpstr>
      <vt:lpstr>Leven Lang Leren (LLL)</vt:lpstr>
      <vt:lpstr>Generiek onderwijs tijdens PL</vt:lpstr>
      <vt:lpstr>POP in portfolio</vt:lpstr>
      <vt:lpstr>Stagewerkplan</vt:lpstr>
      <vt:lpstr>Portfolio tijdens PL</vt:lpstr>
      <vt:lpstr>Vragen</vt:lpstr>
      <vt:lpstr>Competentiegebieden vertalen  naar de praktijk en het SWP</vt:lpstr>
      <vt:lpstr>Interessante links</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informatie over  de opleiding en het praktijkleren</dc:title>
  <dc:creator>Strate-Oostland,Marije A.M.R. van der</dc:creator>
  <cp:lastModifiedBy>Raaijmakers,Ragna R.</cp:lastModifiedBy>
  <cp:revision>66</cp:revision>
  <cp:lastPrinted>2016-12-08T09:55:19Z</cp:lastPrinted>
  <dcterms:created xsi:type="dcterms:W3CDTF">2016-11-18T08:52:03Z</dcterms:created>
  <dcterms:modified xsi:type="dcterms:W3CDTF">2021-06-01T10:46:18Z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0x010100ABC00AA6EFEE4C47A29EC3C45F33D232</vt:lpwstr>
  </property>
  <property fmtid="{D5CDD505-2E9C-101B-9397-08002B2CF9AE}" pid="3" name="_dlc_DocIdItemGuid">
    <vt:lpwstr>c099e6e0-360a-4b51-8de2-d3cd451e74a0</vt:lpwstr>
  </property>
</Properties>
</file>