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sldIdLst>
    <p:sldId id="273" r:id="rId6"/>
    <p:sldId id="257" r:id="rId7"/>
    <p:sldId id="276" r:id="rId8"/>
    <p:sldId id="277" r:id="rId9"/>
    <p:sldId id="278" r:id="rId10"/>
    <p:sldId id="279" r:id="rId11"/>
    <p:sldId id="280" r:id="rId12"/>
    <p:sldId id="281" r:id="rId13"/>
    <p:sldId id="282" r:id="rId14"/>
    <p:sldId id="288" r:id="rId15"/>
    <p:sldId id="289" r:id="rId16"/>
    <p:sldId id="283" r:id="rId17"/>
    <p:sldId id="284" r:id="rId18"/>
    <p:sldId id="285" r:id="rId19"/>
    <p:sldId id="286" r:id="rId20"/>
    <p:sldId id="290" r:id="rId21"/>
    <p:sldId id="287" r:id="rId22"/>
    <p:sldId id="258" r:id="rId23"/>
    <p:sldId id="259" r:id="rId24"/>
    <p:sldId id="260" r:id="rId25"/>
    <p:sldId id="261" r:id="rId26"/>
    <p:sldId id="262" r:id="rId27"/>
    <p:sldId id="263" r:id="rId28"/>
    <p:sldId id="264" r:id="rId29"/>
    <p:sldId id="267" r:id="rId30"/>
    <p:sldId id="268" r:id="rId31"/>
    <p:sldId id="265" r:id="rId32"/>
    <p:sldId id="266" r:id="rId33"/>
    <p:sldId id="275" r:id="rId34"/>
    <p:sldId id="269" r:id="rId35"/>
    <p:sldId id="270" r:id="rId36"/>
    <p:sldId id="272" r:id="rId3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unten,Guus A.J.M." initials="MA" lastIdx="1" clrIdx="0">
    <p:extLst>
      <p:ext uri="{19B8F6BF-5375-455C-9EA6-DF929625EA0E}">
        <p15:presenceInfo xmlns:p15="http://schemas.microsoft.com/office/powerpoint/2012/main" userId="S-1-5-21-11087255-1466054374-1897138802-657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00080"/>
    <a:srgbClr val="9933FF"/>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9" autoAdjust="0"/>
    <p:restoredTop sz="94660"/>
  </p:normalViewPr>
  <p:slideViewPr>
    <p:cSldViewPr snapToGrid="0">
      <p:cViewPr varScale="1">
        <p:scale>
          <a:sx n="61" d="100"/>
          <a:sy n="61" d="100"/>
        </p:scale>
        <p:origin x="72" y="282"/>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4B0C45-009B-4912-8374-F105CADB5695}"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nl-NL"/>
        </a:p>
      </dgm:t>
    </dgm:pt>
    <dgm:pt modelId="{1DA703F7-32F6-496D-9D2D-F100BAF9D1AD}">
      <dgm:prSet phldrT="[Tekst]"/>
      <dgm:spPr>
        <a:xfrm>
          <a:off x="3925379" y="1285"/>
          <a:ext cx="2664841" cy="1732147"/>
        </a:xfr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nl-NL" dirty="0" smtClean="0">
              <a:solidFill>
                <a:sysClr val="window" lastClr="FFFFFF"/>
              </a:solidFill>
              <a:latin typeface="Calibri" panose="020F0502020204030204"/>
              <a:ea typeface="+mn-ea"/>
              <a:cs typeface="+mn-cs"/>
            </a:rPr>
            <a:t>KLR</a:t>
          </a:r>
          <a:endParaRPr lang="nl-NL" dirty="0">
            <a:solidFill>
              <a:sysClr val="window" lastClr="FFFFFF"/>
            </a:solidFill>
            <a:latin typeface="Calibri" panose="020F0502020204030204"/>
            <a:ea typeface="+mn-ea"/>
            <a:cs typeface="+mn-cs"/>
          </a:endParaRPr>
        </a:p>
      </dgm:t>
    </dgm:pt>
    <dgm:pt modelId="{871E9DEB-3E24-406A-8FB2-E665E36332BE}" type="parTrans" cxnId="{BABF8B9B-B0D6-4505-AB9A-CE5E02619517}">
      <dgm:prSet/>
      <dgm:spPr/>
      <dgm:t>
        <a:bodyPr/>
        <a:lstStyle/>
        <a:p>
          <a:endParaRPr lang="nl-NL"/>
        </a:p>
      </dgm:t>
    </dgm:pt>
    <dgm:pt modelId="{B0863AFF-ACD8-4E37-986A-7B0F6AB2BE1B}" type="sibTrans" cxnId="{BABF8B9B-B0D6-4505-AB9A-CE5E02619517}">
      <dgm:prSet/>
      <dgm:spPr>
        <a:xfrm>
          <a:off x="2946093" y="867359"/>
          <a:ext cx="4623412" cy="4623412"/>
        </a:xfrm>
        <a:noFill/>
        <a:ln w="6350" cap="flat" cmpd="sng" algn="ctr">
          <a:solidFill>
            <a:srgbClr val="5B9BD5">
              <a:hueOff val="0"/>
              <a:satOff val="0"/>
              <a:lumOff val="0"/>
              <a:alphaOff val="0"/>
            </a:srgbClr>
          </a:solidFill>
          <a:prstDash val="solid"/>
          <a:miter lim="800000"/>
        </a:ln>
        <a:effectLst/>
      </dgm:spPr>
      <dgm:t>
        <a:bodyPr/>
        <a:lstStyle/>
        <a:p>
          <a:endParaRPr lang="nl-NL"/>
        </a:p>
      </dgm:t>
    </dgm:pt>
    <dgm:pt modelId="{214D4C26-9E3C-4A25-A60B-81AF8786AF41}">
      <dgm:prSet phldrT="[Tekst]"/>
      <dgm:spPr>
        <a:xfrm>
          <a:off x="5927375" y="3468844"/>
          <a:ext cx="2664841" cy="1732147"/>
        </a:xfr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nl-NL" dirty="0" smtClean="0">
              <a:solidFill>
                <a:sysClr val="window" lastClr="FFFFFF"/>
              </a:solidFill>
              <a:latin typeface="Calibri" panose="020F0502020204030204"/>
              <a:ea typeface="+mn-ea"/>
              <a:cs typeface="+mn-cs"/>
            </a:rPr>
            <a:t>Verpleegproces</a:t>
          </a:r>
        </a:p>
      </dgm:t>
    </dgm:pt>
    <dgm:pt modelId="{4D73145F-0C52-4245-8804-7792A5C45A74}" type="parTrans" cxnId="{1C3EBD4A-859A-422B-AB14-6F28AD7E4D62}">
      <dgm:prSet/>
      <dgm:spPr/>
      <dgm:t>
        <a:bodyPr/>
        <a:lstStyle/>
        <a:p>
          <a:endParaRPr lang="nl-NL"/>
        </a:p>
      </dgm:t>
    </dgm:pt>
    <dgm:pt modelId="{AF84411F-7313-42F9-B603-893A52041532}" type="sibTrans" cxnId="{1C3EBD4A-859A-422B-AB14-6F28AD7E4D62}">
      <dgm:prSet/>
      <dgm:spPr>
        <a:xfrm>
          <a:off x="2946093" y="867359"/>
          <a:ext cx="4623412" cy="4623412"/>
        </a:xfrm>
        <a:noFill/>
        <a:ln w="6350" cap="flat" cmpd="sng" algn="ctr">
          <a:solidFill>
            <a:srgbClr val="5B9BD5">
              <a:hueOff val="0"/>
              <a:satOff val="0"/>
              <a:lumOff val="0"/>
              <a:alphaOff val="0"/>
            </a:srgbClr>
          </a:solidFill>
          <a:prstDash val="solid"/>
          <a:miter lim="800000"/>
        </a:ln>
        <a:effectLst/>
      </dgm:spPr>
      <dgm:t>
        <a:bodyPr/>
        <a:lstStyle/>
        <a:p>
          <a:endParaRPr lang="nl-NL"/>
        </a:p>
      </dgm:t>
    </dgm:pt>
    <dgm:pt modelId="{64F235F6-699E-44C8-912B-E16126446055}">
      <dgm:prSet phldrT="[Tekst]"/>
      <dgm:spPr>
        <a:xfrm>
          <a:off x="1923382" y="3468844"/>
          <a:ext cx="2664841" cy="1732147"/>
        </a:xfr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nl-NL" dirty="0" smtClean="0">
              <a:solidFill>
                <a:sysClr val="window" lastClr="FFFFFF"/>
              </a:solidFill>
              <a:latin typeface="Calibri" panose="020F0502020204030204"/>
              <a:ea typeface="+mn-ea"/>
              <a:cs typeface="+mn-cs"/>
            </a:rPr>
            <a:t>EBP</a:t>
          </a:r>
          <a:endParaRPr lang="nl-NL" dirty="0">
            <a:solidFill>
              <a:sysClr val="window" lastClr="FFFFFF"/>
            </a:solidFill>
            <a:latin typeface="Calibri" panose="020F0502020204030204"/>
            <a:ea typeface="+mn-ea"/>
            <a:cs typeface="+mn-cs"/>
          </a:endParaRPr>
        </a:p>
      </dgm:t>
    </dgm:pt>
    <dgm:pt modelId="{A540CC08-E918-4953-B47F-673C3E42E344}" type="parTrans" cxnId="{A3793482-E1DE-47A2-A5B2-786DCED83A03}">
      <dgm:prSet/>
      <dgm:spPr/>
      <dgm:t>
        <a:bodyPr/>
        <a:lstStyle/>
        <a:p>
          <a:endParaRPr lang="nl-NL"/>
        </a:p>
      </dgm:t>
    </dgm:pt>
    <dgm:pt modelId="{BE2BF5DE-3166-4A8F-8BC6-224A4560B31E}" type="sibTrans" cxnId="{A3793482-E1DE-47A2-A5B2-786DCED83A03}">
      <dgm:prSet/>
      <dgm:spPr>
        <a:xfrm>
          <a:off x="2946093" y="867359"/>
          <a:ext cx="4623412" cy="4623412"/>
        </a:xfrm>
        <a:noFill/>
        <a:ln w="6350" cap="flat" cmpd="sng" algn="ctr">
          <a:solidFill>
            <a:srgbClr val="5B9BD5">
              <a:hueOff val="0"/>
              <a:satOff val="0"/>
              <a:lumOff val="0"/>
              <a:alphaOff val="0"/>
            </a:srgbClr>
          </a:solidFill>
          <a:prstDash val="solid"/>
          <a:miter lim="800000"/>
        </a:ln>
        <a:effectLst/>
      </dgm:spPr>
      <dgm:t>
        <a:bodyPr/>
        <a:lstStyle/>
        <a:p>
          <a:endParaRPr lang="nl-NL"/>
        </a:p>
      </dgm:t>
    </dgm:pt>
    <dgm:pt modelId="{95C12D5D-EC17-4E75-B439-BF23D7FFCD56}" type="pres">
      <dgm:prSet presAssocID="{084B0C45-009B-4912-8374-F105CADB5695}" presName="cycle" presStyleCnt="0">
        <dgm:presLayoutVars>
          <dgm:dir/>
          <dgm:resizeHandles val="exact"/>
        </dgm:presLayoutVars>
      </dgm:prSet>
      <dgm:spPr/>
      <dgm:t>
        <a:bodyPr/>
        <a:lstStyle/>
        <a:p>
          <a:endParaRPr lang="nl-NL"/>
        </a:p>
      </dgm:t>
    </dgm:pt>
    <dgm:pt modelId="{C7C8E58E-8B50-4A1C-AF38-A0BFBD4EE4E7}" type="pres">
      <dgm:prSet presAssocID="{1DA703F7-32F6-496D-9D2D-F100BAF9D1AD}" presName="node" presStyleLbl="node1" presStyleIdx="0" presStyleCnt="3">
        <dgm:presLayoutVars>
          <dgm:bulletEnabled val="1"/>
        </dgm:presLayoutVars>
      </dgm:prSet>
      <dgm:spPr>
        <a:prstGeom prst="roundRect">
          <a:avLst/>
        </a:prstGeom>
      </dgm:spPr>
      <dgm:t>
        <a:bodyPr/>
        <a:lstStyle/>
        <a:p>
          <a:endParaRPr lang="nl-NL"/>
        </a:p>
      </dgm:t>
    </dgm:pt>
    <dgm:pt modelId="{FFE1B999-48F4-43E9-B848-F3C7992EA4B4}" type="pres">
      <dgm:prSet presAssocID="{1DA703F7-32F6-496D-9D2D-F100BAF9D1AD}" presName="spNode" presStyleCnt="0"/>
      <dgm:spPr/>
    </dgm:pt>
    <dgm:pt modelId="{E9F1B278-C0C2-45BD-A7F0-B88DF93AA03A}" type="pres">
      <dgm:prSet presAssocID="{B0863AFF-ACD8-4E37-986A-7B0F6AB2BE1B}" presName="sibTrans" presStyleLbl="sibTrans1D1" presStyleIdx="0" presStyleCnt="3"/>
      <dgm:spPr>
        <a:custGeom>
          <a:avLst/>
          <a:gdLst/>
          <a:ahLst/>
          <a:cxnLst/>
          <a:rect l="0" t="0" r="0" b="0"/>
          <a:pathLst>
            <a:path>
              <a:moveTo>
                <a:pt x="3663516" y="436447"/>
              </a:moveTo>
              <a:arcTo wR="2311706" hR="2311706" stAng="18347193" swAng="3649461"/>
            </a:path>
          </a:pathLst>
        </a:custGeom>
      </dgm:spPr>
      <dgm:t>
        <a:bodyPr/>
        <a:lstStyle/>
        <a:p>
          <a:endParaRPr lang="nl-NL"/>
        </a:p>
      </dgm:t>
    </dgm:pt>
    <dgm:pt modelId="{187CFCAA-FDD4-4C40-B219-7DFCD554655D}" type="pres">
      <dgm:prSet presAssocID="{214D4C26-9E3C-4A25-A60B-81AF8786AF41}" presName="node" presStyleLbl="node1" presStyleIdx="1" presStyleCnt="3">
        <dgm:presLayoutVars>
          <dgm:bulletEnabled val="1"/>
        </dgm:presLayoutVars>
      </dgm:prSet>
      <dgm:spPr>
        <a:prstGeom prst="roundRect">
          <a:avLst/>
        </a:prstGeom>
      </dgm:spPr>
      <dgm:t>
        <a:bodyPr/>
        <a:lstStyle/>
        <a:p>
          <a:endParaRPr lang="nl-NL"/>
        </a:p>
      </dgm:t>
    </dgm:pt>
    <dgm:pt modelId="{519E68CB-4774-43C6-844A-228F65536557}" type="pres">
      <dgm:prSet presAssocID="{214D4C26-9E3C-4A25-A60B-81AF8786AF41}" presName="spNode" presStyleCnt="0"/>
      <dgm:spPr/>
    </dgm:pt>
    <dgm:pt modelId="{1D476569-E9EC-493A-83F6-0EC5A46AB21C}" type="pres">
      <dgm:prSet presAssocID="{AF84411F-7313-42F9-B603-893A52041532}" presName="sibTrans" presStyleLbl="sibTrans1D1" presStyleIdx="1" presStyleCnt="3"/>
      <dgm:spPr>
        <a:custGeom>
          <a:avLst/>
          <a:gdLst/>
          <a:ahLst/>
          <a:cxnLst/>
          <a:rect l="0" t="0" r="0" b="0"/>
          <a:pathLst>
            <a:path>
              <a:moveTo>
                <a:pt x="3412674" y="4344402"/>
              </a:moveTo>
              <a:arcTo wR="2311706" hR="2311706" stAng="3693523" swAng="3412954"/>
            </a:path>
          </a:pathLst>
        </a:custGeom>
      </dgm:spPr>
      <dgm:t>
        <a:bodyPr/>
        <a:lstStyle/>
        <a:p>
          <a:endParaRPr lang="nl-NL"/>
        </a:p>
      </dgm:t>
    </dgm:pt>
    <dgm:pt modelId="{662A1C96-8CEC-4FE4-9D6F-19617A103BCB}" type="pres">
      <dgm:prSet presAssocID="{64F235F6-699E-44C8-912B-E16126446055}" presName="node" presStyleLbl="node1" presStyleIdx="2" presStyleCnt="3">
        <dgm:presLayoutVars>
          <dgm:bulletEnabled val="1"/>
        </dgm:presLayoutVars>
      </dgm:prSet>
      <dgm:spPr>
        <a:prstGeom prst="roundRect">
          <a:avLst/>
        </a:prstGeom>
      </dgm:spPr>
      <dgm:t>
        <a:bodyPr/>
        <a:lstStyle/>
        <a:p>
          <a:endParaRPr lang="nl-NL"/>
        </a:p>
      </dgm:t>
    </dgm:pt>
    <dgm:pt modelId="{F2F36315-AA7D-45D2-A6E0-FAD31EA95D85}" type="pres">
      <dgm:prSet presAssocID="{64F235F6-699E-44C8-912B-E16126446055}" presName="spNode" presStyleCnt="0"/>
      <dgm:spPr/>
    </dgm:pt>
    <dgm:pt modelId="{6BEE5D19-4C78-41B9-AE54-D7F1921F034D}" type="pres">
      <dgm:prSet presAssocID="{BE2BF5DE-3166-4A8F-8BC6-224A4560B31E}" presName="sibTrans" presStyleLbl="sibTrans1D1" presStyleIdx="2" presStyleCnt="3"/>
      <dgm:spPr>
        <a:custGeom>
          <a:avLst/>
          <a:gdLst/>
          <a:ahLst/>
          <a:cxnLst/>
          <a:rect l="0" t="0" r="0" b="0"/>
          <a:pathLst>
            <a:path>
              <a:moveTo>
                <a:pt x="15370" y="2577844"/>
              </a:moveTo>
              <a:arcTo wR="2311706" hR="2311706" stAng="10403345" swAng="3649461"/>
            </a:path>
          </a:pathLst>
        </a:custGeom>
      </dgm:spPr>
      <dgm:t>
        <a:bodyPr/>
        <a:lstStyle/>
        <a:p>
          <a:endParaRPr lang="nl-NL"/>
        </a:p>
      </dgm:t>
    </dgm:pt>
  </dgm:ptLst>
  <dgm:cxnLst>
    <dgm:cxn modelId="{967F6F15-4ACC-48E0-9A6C-30C31168473C}" type="presOf" srcId="{214D4C26-9E3C-4A25-A60B-81AF8786AF41}" destId="{187CFCAA-FDD4-4C40-B219-7DFCD554655D}" srcOrd="0" destOrd="0" presId="urn:microsoft.com/office/officeart/2005/8/layout/cycle6"/>
    <dgm:cxn modelId="{BABF8B9B-B0D6-4505-AB9A-CE5E02619517}" srcId="{084B0C45-009B-4912-8374-F105CADB5695}" destId="{1DA703F7-32F6-496D-9D2D-F100BAF9D1AD}" srcOrd="0" destOrd="0" parTransId="{871E9DEB-3E24-406A-8FB2-E665E36332BE}" sibTransId="{B0863AFF-ACD8-4E37-986A-7B0F6AB2BE1B}"/>
    <dgm:cxn modelId="{BDBDDE63-C1F1-4942-A930-7F38DE1C19AA}" type="presOf" srcId="{AF84411F-7313-42F9-B603-893A52041532}" destId="{1D476569-E9EC-493A-83F6-0EC5A46AB21C}" srcOrd="0" destOrd="0" presId="urn:microsoft.com/office/officeart/2005/8/layout/cycle6"/>
    <dgm:cxn modelId="{127608B4-0112-4F56-A14F-0CE0CD2D4337}" type="presOf" srcId="{1DA703F7-32F6-496D-9D2D-F100BAF9D1AD}" destId="{C7C8E58E-8B50-4A1C-AF38-A0BFBD4EE4E7}" srcOrd="0" destOrd="0" presId="urn:microsoft.com/office/officeart/2005/8/layout/cycle6"/>
    <dgm:cxn modelId="{1C3EBD4A-859A-422B-AB14-6F28AD7E4D62}" srcId="{084B0C45-009B-4912-8374-F105CADB5695}" destId="{214D4C26-9E3C-4A25-A60B-81AF8786AF41}" srcOrd="1" destOrd="0" parTransId="{4D73145F-0C52-4245-8804-7792A5C45A74}" sibTransId="{AF84411F-7313-42F9-B603-893A52041532}"/>
    <dgm:cxn modelId="{A3793482-E1DE-47A2-A5B2-786DCED83A03}" srcId="{084B0C45-009B-4912-8374-F105CADB5695}" destId="{64F235F6-699E-44C8-912B-E16126446055}" srcOrd="2" destOrd="0" parTransId="{A540CC08-E918-4953-B47F-673C3E42E344}" sibTransId="{BE2BF5DE-3166-4A8F-8BC6-224A4560B31E}"/>
    <dgm:cxn modelId="{C91EB8CC-AB2D-420B-8397-5748B75AC078}" type="presOf" srcId="{084B0C45-009B-4912-8374-F105CADB5695}" destId="{95C12D5D-EC17-4E75-B439-BF23D7FFCD56}" srcOrd="0" destOrd="0" presId="urn:microsoft.com/office/officeart/2005/8/layout/cycle6"/>
    <dgm:cxn modelId="{CA590CF2-D09C-41A6-A237-4D6815DE3167}" type="presOf" srcId="{B0863AFF-ACD8-4E37-986A-7B0F6AB2BE1B}" destId="{E9F1B278-C0C2-45BD-A7F0-B88DF93AA03A}" srcOrd="0" destOrd="0" presId="urn:microsoft.com/office/officeart/2005/8/layout/cycle6"/>
    <dgm:cxn modelId="{9DE1C739-0C95-41E1-96D3-1C8E3A050E0C}" type="presOf" srcId="{BE2BF5DE-3166-4A8F-8BC6-224A4560B31E}" destId="{6BEE5D19-4C78-41B9-AE54-D7F1921F034D}" srcOrd="0" destOrd="0" presId="urn:microsoft.com/office/officeart/2005/8/layout/cycle6"/>
    <dgm:cxn modelId="{17AE0F77-E69E-4073-8A3F-39AA38B58B44}" type="presOf" srcId="{64F235F6-699E-44C8-912B-E16126446055}" destId="{662A1C96-8CEC-4FE4-9D6F-19617A103BCB}" srcOrd="0" destOrd="0" presId="urn:microsoft.com/office/officeart/2005/8/layout/cycle6"/>
    <dgm:cxn modelId="{3A411CFA-0D11-48FC-80A3-9A22F40BCE0C}" type="presParOf" srcId="{95C12D5D-EC17-4E75-B439-BF23D7FFCD56}" destId="{C7C8E58E-8B50-4A1C-AF38-A0BFBD4EE4E7}" srcOrd="0" destOrd="0" presId="urn:microsoft.com/office/officeart/2005/8/layout/cycle6"/>
    <dgm:cxn modelId="{71F1092A-A7EC-4D8F-A783-BEB503BEBB4D}" type="presParOf" srcId="{95C12D5D-EC17-4E75-B439-BF23D7FFCD56}" destId="{FFE1B999-48F4-43E9-B848-F3C7992EA4B4}" srcOrd="1" destOrd="0" presId="urn:microsoft.com/office/officeart/2005/8/layout/cycle6"/>
    <dgm:cxn modelId="{3378672D-4654-4C59-9D58-15AE39274401}" type="presParOf" srcId="{95C12D5D-EC17-4E75-B439-BF23D7FFCD56}" destId="{E9F1B278-C0C2-45BD-A7F0-B88DF93AA03A}" srcOrd="2" destOrd="0" presId="urn:microsoft.com/office/officeart/2005/8/layout/cycle6"/>
    <dgm:cxn modelId="{45002F4A-AD75-4781-9C82-4A7577C40F19}" type="presParOf" srcId="{95C12D5D-EC17-4E75-B439-BF23D7FFCD56}" destId="{187CFCAA-FDD4-4C40-B219-7DFCD554655D}" srcOrd="3" destOrd="0" presId="urn:microsoft.com/office/officeart/2005/8/layout/cycle6"/>
    <dgm:cxn modelId="{6B5FB0C0-545C-4A59-B8EF-0B293AFF78E0}" type="presParOf" srcId="{95C12D5D-EC17-4E75-B439-BF23D7FFCD56}" destId="{519E68CB-4774-43C6-844A-228F65536557}" srcOrd="4" destOrd="0" presId="urn:microsoft.com/office/officeart/2005/8/layout/cycle6"/>
    <dgm:cxn modelId="{D90180FD-EE54-44E5-8655-73A6638F978E}" type="presParOf" srcId="{95C12D5D-EC17-4E75-B439-BF23D7FFCD56}" destId="{1D476569-E9EC-493A-83F6-0EC5A46AB21C}" srcOrd="5" destOrd="0" presId="urn:microsoft.com/office/officeart/2005/8/layout/cycle6"/>
    <dgm:cxn modelId="{E5F89D32-5886-486C-8D2B-5FC829AF02F1}" type="presParOf" srcId="{95C12D5D-EC17-4E75-B439-BF23D7FFCD56}" destId="{662A1C96-8CEC-4FE4-9D6F-19617A103BCB}" srcOrd="6" destOrd="0" presId="urn:microsoft.com/office/officeart/2005/8/layout/cycle6"/>
    <dgm:cxn modelId="{5FECA960-6587-4B44-B584-6CBF032A6781}" type="presParOf" srcId="{95C12D5D-EC17-4E75-B439-BF23D7FFCD56}" destId="{F2F36315-AA7D-45D2-A6E0-FAD31EA95D85}" srcOrd="7" destOrd="0" presId="urn:microsoft.com/office/officeart/2005/8/layout/cycle6"/>
    <dgm:cxn modelId="{B46DD8F6-5D0F-4788-BD33-77D393AF8F49}" type="presParOf" srcId="{95C12D5D-EC17-4E75-B439-BF23D7FFCD56}" destId="{6BEE5D19-4C78-41B9-AE54-D7F1921F034D}" srcOrd="8"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smtClean="0"/>
              <a:t>Klik om de stijl te bewerken</a:t>
            </a:r>
            <a:endParaRPr lang="nl-NL"/>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nl-NL"/>
          </a:p>
        </p:txBody>
      </p:sp>
      <p:sp>
        <p:nvSpPr>
          <p:cNvPr id="4" name="Tijdelijke aanduiding voor datum 3"/>
          <p:cNvSpPr>
            <a:spLocks noGrp="1"/>
          </p:cNvSpPr>
          <p:nvPr>
            <p:ph type="dt" sz="half" idx="10"/>
          </p:nvPr>
        </p:nvSpPr>
        <p:spPr/>
        <p:txBody>
          <a:bodyPr/>
          <a:lstStyle/>
          <a:p>
            <a:fld id="{B7396171-4892-49F9-9E76-992889146ED5}" type="datetimeFigureOut">
              <a:rPr lang="nl-NL" smtClean="0"/>
              <a:t>15-5-2017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33B83F4-49BE-479A-8CD0-23D4F8E981AB}" type="slidenum">
              <a:rPr lang="nl-NL" smtClean="0"/>
              <a:t>‹nr.›</a:t>
            </a:fld>
            <a:endParaRPr lang="nl-NL"/>
          </a:p>
        </p:txBody>
      </p:sp>
    </p:spTree>
    <p:extLst>
      <p:ext uri="{BB962C8B-B14F-4D97-AF65-F5344CB8AC3E}">
        <p14:creationId xmlns:p14="http://schemas.microsoft.com/office/powerpoint/2010/main" val="3561019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B7396171-4892-49F9-9E76-992889146ED5}" type="datetimeFigureOut">
              <a:rPr lang="nl-NL" smtClean="0"/>
              <a:t>15-5-2017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33B83F4-49BE-479A-8CD0-23D4F8E981AB}" type="slidenum">
              <a:rPr lang="nl-NL" smtClean="0"/>
              <a:t>‹nr.›</a:t>
            </a:fld>
            <a:endParaRPr lang="nl-NL"/>
          </a:p>
        </p:txBody>
      </p:sp>
    </p:spTree>
    <p:extLst>
      <p:ext uri="{BB962C8B-B14F-4D97-AF65-F5344CB8AC3E}">
        <p14:creationId xmlns:p14="http://schemas.microsoft.com/office/powerpoint/2010/main" val="570226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B7396171-4892-49F9-9E76-992889146ED5}" type="datetimeFigureOut">
              <a:rPr lang="nl-NL" smtClean="0"/>
              <a:t>15-5-2017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33B83F4-49BE-479A-8CD0-23D4F8E981AB}" type="slidenum">
              <a:rPr lang="nl-NL" smtClean="0"/>
              <a:t>‹nr.›</a:t>
            </a:fld>
            <a:endParaRPr lang="nl-NL"/>
          </a:p>
        </p:txBody>
      </p:sp>
    </p:spTree>
    <p:extLst>
      <p:ext uri="{BB962C8B-B14F-4D97-AF65-F5344CB8AC3E}">
        <p14:creationId xmlns:p14="http://schemas.microsoft.com/office/powerpoint/2010/main" val="34739604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sz="3733"/>
            </a:lvl1pPr>
          </a:lstStyle>
          <a:p>
            <a:r>
              <a:rPr lang="nl-NL" dirty="0" smtClean="0"/>
              <a:t>Titel </a:t>
            </a:r>
            <a:r>
              <a:rPr lang="nl-NL" dirty="0" err="1" smtClean="0"/>
              <a:t>volgblad</a:t>
            </a:r>
            <a:r>
              <a:rPr lang="nl-NL" dirty="0" smtClean="0"/>
              <a:t> </a:t>
            </a:r>
            <a:r>
              <a:rPr lang="nl-NL" dirty="0" err="1" smtClean="0"/>
              <a:t>Arial</a:t>
            </a:r>
            <a:r>
              <a:rPr lang="nl-NL" dirty="0" smtClean="0"/>
              <a:t> 28pt</a:t>
            </a:r>
            <a:endParaRPr lang="nl-NL" dirty="0"/>
          </a:p>
        </p:txBody>
      </p:sp>
      <p:sp>
        <p:nvSpPr>
          <p:cNvPr id="3" name="Tijdelijke aanduiding voor inhoud 2"/>
          <p:cNvSpPr>
            <a:spLocks noGrp="1"/>
          </p:cNvSpPr>
          <p:nvPr>
            <p:ph idx="1" hasCustomPrompt="1"/>
          </p:nvPr>
        </p:nvSpPr>
        <p:spPr/>
        <p:txBody>
          <a:bodyPr/>
          <a:lstStyle>
            <a:lvl1pPr>
              <a:defRPr sz="3200">
                <a:latin typeface="Arial"/>
                <a:cs typeface="Arial"/>
              </a:defRPr>
            </a:lvl1pPr>
            <a:lvl2pPr>
              <a:defRPr sz="2667"/>
            </a:lvl2pPr>
          </a:lstStyle>
          <a:p>
            <a:pPr lvl="0"/>
            <a:r>
              <a:rPr lang="nl-NL" dirty="0" smtClean="0"/>
              <a:t>Klik om de tekststijl van het sjabloon te bewerken</a:t>
            </a:r>
          </a:p>
          <a:p>
            <a:pPr lvl="1"/>
            <a:r>
              <a:rPr lang="nl-NL" dirty="0" smtClean="0"/>
              <a:t>Tweede niveau</a:t>
            </a:r>
          </a:p>
        </p:txBody>
      </p:sp>
      <p:sp>
        <p:nvSpPr>
          <p:cNvPr id="7" name="Tijdelijke aanduiding voor voettekst 4"/>
          <p:cNvSpPr>
            <a:spLocks noGrp="1"/>
          </p:cNvSpPr>
          <p:nvPr>
            <p:ph type="ftr" sz="quarter" idx="11"/>
          </p:nvPr>
        </p:nvSpPr>
        <p:spPr>
          <a:xfrm>
            <a:off x="2549519" y="6173788"/>
            <a:ext cx="6494064" cy="365125"/>
          </a:xfrm>
          <a:prstGeom prst="rect">
            <a:avLst/>
          </a:prstGeom>
        </p:spPr>
        <p:txBody>
          <a:bodyPr/>
          <a:lstStyle/>
          <a:p>
            <a:endParaRPr lang="nl-NL" dirty="0">
              <a:solidFill>
                <a:prstClr val="black">
                  <a:tint val="75000"/>
                </a:prstClr>
              </a:solidFill>
            </a:endParaRPr>
          </a:p>
        </p:txBody>
      </p:sp>
      <p:sp>
        <p:nvSpPr>
          <p:cNvPr id="8" name="Tijdelijke aanduiding voor dianummer 5"/>
          <p:cNvSpPr>
            <a:spLocks noGrp="1"/>
          </p:cNvSpPr>
          <p:nvPr>
            <p:ph type="sldNum" sz="quarter" idx="12"/>
          </p:nvPr>
        </p:nvSpPr>
        <p:spPr>
          <a:xfrm>
            <a:off x="9293723" y="6189315"/>
            <a:ext cx="1106396" cy="365125"/>
          </a:xfrm>
          <a:prstGeom prst="rect">
            <a:avLst/>
          </a:prstGeom>
        </p:spPr>
        <p:txBody>
          <a:bodyPr/>
          <a:lstStyle/>
          <a:p>
            <a:fld id="{CC1A7FFB-7E9A-E347-8F80-8E2C647B3625}"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9087828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ormAutofit/>
          </a:bodyPr>
          <a:lstStyle>
            <a:lvl1pPr>
              <a:defRPr sz="3733"/>
            </a:lvl1pPr>
          </a:lstStyle>
          <a:p>
            <a:r>
              <a:rPr lang="nl-NL" dirty="0" smtClean="0"/>
              <a:t>Titel </a:t>
            </a:r>
            <a:r>
              <a:rPr lang="nl-NL" dirty="0" err="1" smtClean="0"/>
              <a:t>volgblad</a:t>
            </a:r>
            <a:r>
              <a:rPr lang="nl-NL" dirty="0" smtClean="0"/>
              <a:t> </a:t>
            </a:r>
            <a:r>
              <a:rPr lang="nl-NL" dirty="0" err="1" smtClean="0"/>
              <a:t>Arial</a:t>
            </a:r>
            <a:r>
              <a:rPr lang="nl-NL" dirty="0" smtClean="0"/>
              <a:t> 28pt</a:t>
            </a:r>
            <a:endParaRPr lang="nl-NL" dirty="0"/>
          </a:p>
        </p:txBody>
      </p:sp>
      <p:sp>
        <p:nvSpPr>
          <p:cNvPr id="3" name="Tijdelijke aanduiding voor inhoud 2"/>
          <p:cNvSpPr>
            <a:spLocks noGrp="1"/>
          </p:cNvSpPr>
          <p:nvPr>
            <p:ph sz="half" idx="1"/>
          </p:nvPr>
        </p:nvSpPr>
        <p:spPr>
          <a:xfrm>
            <a:off x="609600" y="1600201"/>
            <a:ext cx="5384800" cy="3859939"/>
          </a:xfrm>
        </p:spPr>
        <p:txBody>
          <a:bodyPr>
            <a:normAutofit/>
          </a:bodyPr>
          <a:lstStyle>
            <a:lvl1pPr>
              <a:defRPr sz="2667">
                <a:latin typeface="Arial"/>
                <a:cs typeface="Arial"/>
              </a:defRPr>
            </a:lvl1pPr>
            <a:lvl2pPr>
              <a:defRPr sz="2400">
                <a:latin typeface="Arial"/>
                <a:cs typeface="Arial"/>
              </a:defRPr>
            </a:lvl2pPr>
            <a:lvl3pPr>
              <a:defRPr sz="2667"/>
            </a:lvl3pPr>
            <a:lvl4pPr>
              <a:defRPr sz="2400"/>
            </a:lvl4pPr>
            <a:lvl5pPr>
              <a:defRPr sz="2400"/>
            </a:lvl5pPr>
            <a:lvl6pPr>
              <a:defRPr sz="2400"/>
            </a:lvl6pPr>
            <a:lvl7pPr>
              <a:defRPr sz="2400"/>
            </a:lvl7pPr>
            <a:lvl8pPr>
              <a:defRPr sz="2400"/>
            </a:lvl8pPr>
            <a:lvl9pPr>
              <a:defRPr sz="2400"/>
            </a:lvl9pPr>
          </a:lstStyle>
          <a:p>
            <a:pPr lvl="0"/>
            <a:r>
              <a:rPr lang="nl-NL" smtClean="0"/>
              <a:t>Klik om de modelstijlen te bewerken</a:t>
            </a:r>
          </a:p>
          <a:p>
            <a:pPr lvl="1"/>
            <a:r>
              <a:rPr lang="nl-NL" smtClean="0"/>
              <a:t>Tweede niveau</a:t>
            </a:r>
          </a:p>
        </p:txBody>
      </p:sp>
      <p:sp>
        <p:nvSpPr>
          <p:cNvPr id="4" name="Tijdelijke aanduiding voor inhoud 3"/>
          <p:cNvSpPr>
            <a:spLocks noGrp="1"/>
          </p:cNvSpPr>
          <p:nvPr>
            <p:ph sz="half" idx="2"/>
          </p:nvPr>
        </p:nvSpPr>
        <p:spPr>
          <a:xfrm>
            <a:off x="6197600" y="1600201"/>
            <a:ext cx="5384800" cy="3859940"/>
          </a:xfrm>
        </p:spPr>
        <p:txBody>
          <a:bodyPr>
            <a:normAutofit/>
          </a:bodyPr>
          <a:lstStyle>
            <a:lvl1pPr>
              <a:defRPr sz="2667">
                <a:latin typeface="Arial"/>
                <a:cs typeface="Arial"/>
              </a:defRPr>
            </a:lvl1pPr>
            <a:lvl2pPr>
              <a:defRPr sz="2400">
                <a:latin typeface="Arial"/>
                <a:cs typeface="Arial"/>
              </a:defRPr>
            </a:lvl2pPr>
            <a:lvl3pPr>
              <a:defRPr sz="2667"/>
            </a:lvl3pPr>
            <a:lvl4pPr>
              <a:defRPr sz="2400"/>
            </a:lvl4pPr>
            <a:lvl5pPr>
              <a:defRPr sz="2400"/>
            </a:lvl5pPr>
            <a:lvl6pPr>
              <a:defRPr sz="2400"/>
            </a:lvl6pPr>
            <a:lvl7pPr>
              <a:defRPr sz="2400"/>
            </a:lvl7pPr>
            <a:lvl8pPr>
              <a:defRPr sz="2400"/>
            </a:lvl8pPr>
            <a:lvl9pPr>
              <a:defRPr sz="2400"/>
            </a:lvl9pPr>
          </a:lstStyle>
          <a:p>
            <a:pPr lvl="0"/>
            <a:r>
              <a:rPr lang="nl-NL" smtClean="0"/>
              <a:t>Klik om de modelstijlen te bewerken</a:t>
            </a:r>
          </a:p>
          <a:p>
            <a:pPr lvl="1"/>
            <a:r>
              <a:rPr lang="nl-NL" smtClean="0"/>
              <a:t>Tweede niveau</a:t>
            </a:r>
          </a:p>
        </p:txBody>
      </p:sp>
      <p:sp>
        <p:nvSpPr>
          <p:cNvPr id="8" name="Tijdelijke aanduiding voor voettekst 4"/>
          <p:cNvSpPr>
            <a:spLocks noGrp="1"/>
          </p:cNvSpPr>
          <p:nvPr>
            <p:ph type="ftr" sz="quarter" idx="11"/>
          </p:nvPr>
        </p:nvSpPr>
        <p:spPr>
          <a:xfrm>
            <a:off x="2549519" y="6173788"/>
            <a:ext cx="6494064" cy="365125"/>
          </a:xfrm>
          <a:prstGeom prst="rect">
            <a:avLst/>
          </a:prstGeom>
        </p:spPr>
        <p:txBody>
          <a:bodyPr/>
          <a:lstStyle/>
          <a:p>
            <a:endParaRPr lang="nl-NL" dirty="0">
              <a:solidFill>
                <a:prstClr val="black">
                  <a:tint val="75000"/>
                </a:prstClr>
              </a:solidFill>
            </a:endParaRPr>
          </a:p>
        </p:txBody>
      </p:sp>
      <p:sp>
        <p:nvSpPr>
          <p:cNvPr id="9" name="Tijdelijke aanduiding voor dianummer 5"/>
          <p:cNvSpPr>
            <a:spLocks noGrp="1"/>
          </p:cNvSpPr>
          <p:nvPr>
            <p:ph type="sldNum" sz="quarter" idx="12"/>
          </p:nvPr>
        </p:nvSpPr>
        <p:spPr>
          <a:xfrm>
            <a:off x="9293723" y="6189315"/>
            <a:ext cx="1106396" cy="365125"/>
          </a:xfrm>
          <a:prstGeom prst="rect">
            <a:avLst/>
          </a:prstGeom>
        </p:spPr>
        <p:txBody>
          <a:bodyPr/>
          <a:lstStyle/>
          <a:p>
            <a:fld id="{CC1A7FFB-7E9A-E347-8F80-8E2C647B3625}"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4786635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ormAutofit/>
          </a:bodyPr>
          <a:lstStyle>
            <a:lvl1pPr>
              <a:defRPr sz="3733"/>
            </a:lvl1pPr>
          </a:lstStyle>
          <a:p>
            <a:r>
              <a:rPr lang="nl-NL" dirty="0" smtClean="0"/>
              <a:t>Titel </a:t>
            </a:r>
            <a:r>
              <a:rPr lang="nl-NL" dirty="0" err="1" smtClean="0"/>
              <a:t>volgblad</a:t>
            </a:r>
            <a:r>
              <a:rPr lang="nl-NL" dirty="0" smtClean="0"/>
              <a:t> </a:t>
            </a:r>
            <a:r>
              <a:rPr lang="nl-NL" dirty="0" err="1" smtClean="0"/>
              <a:t>Arial</a:t>
            </a:r>
            <a:r>
              <a:rPr lang="nl-NL" dirty="0" smtClean="0"/>
              <a:t> 28pt</a:t>
            </a:r>
            <a:endParaRPr lang="nl-NL" dirty="0"/>
          </a:p>
        </p:txBody>
      </p:sp>
      <p:sp>
        <p:nvSpPr>
          <p:cNvPr id="4" name="Tijdelijke aanduiding voor inhoud 3"/>
          <p:cNvSpPr>
            <a:spLocks noGrp="1"/>
          </p:cNvSpPr>
          <p:nvPr>
            <p:ph sz="half" idx="2"/>
          </p:nvPr>
        </p:nvSpPr>
        <p:spPr>
          <a:xfrm>
            <a:off x="609600" y="1714131"/>
            <a:ext cx="5386917" cy="3949700"/>
          </a:xfrm>
        </p:spPr>
        <p:txBody>
          <a:bodyPr>
            <a:normAutofit/>
          </a:bodyPr>
          <a:lstStyle>
            <a:lvl1pPr>
              <a:defRPr sz="2667"/>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nl-NL" smtClean="0"/>
              <a:t>Klik om de modelstijlen te bewerken</a:t>
            </a:r>
          </a:p>
        </p:txBody>
      </p:sp>
      <p:sp>
        <p:nvSpPr>
          <p:cNvPr id="6" name="Tijdelijke aanduiding voor inhoud 5"/>
          <p:cNvSpPr>
            <a:spLocks noGrp="1"/>
          </p:cNvSpPr>
          <p:nvPr>
            <p:ph sz="quarter" idx="4"/>
          </p:nvPr>
        </p:nvSpPr>
        <p:spPr>
          <a:xfrm>
            <a:off x="6193368" y="1714131"/>
            <a:ext cx="5389033" cy="3949700"/>
          </a:xfrm>
        </p:spPr>
        <p:txBody>
          <a:bodyPr>
            <a:normAutofit/>
          </a:bodyPr>
          <a:lstStyle>
            <a:lvl1pPr>
              <a:defRPr sz="2667"/>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nl-NL" smtClean="0"/>
              <a:t>Klik om de modelstijlen te bewerken</a:t>
            </a:r>
          </a:p>
        </p:txBody>
      </p:sp>
      <p:sp>
        <p:nvSpPr>
          <p:cNvPr id="10" name="Tijdelijke aanduiding voor voettekst 4"/>
          <p:cNvSpPr>
            <a:spLocks noGrp="1"/>
          </p:cNvSpPr>
          <p:nvPr>
            <p:ph type="ftr" sz="quarter" idx="11"/>
          </p:nvPr>
        </p:nvSpPr>
        <p:spPr>
          <a:xfrm>
            <a:off x="2549519" y="6173788"/>
            <a:ext cx="6494064" cy="365125"/>
          </a:xfrm>
          <a:prstGeom prst="rect">
            <a:avLst/>
          </a:prstGeom>
        </p:spPr>
        <p:txBody>
          <a:bodyPr/>
          <a:lstStyle/>
          <a:p>
            <a:endParaRPr lang="nl-NL" dirty="0">
              <a:solidFill>
                <a:prstClr val="black">
                  <a:tint val="75000"/>
                </a:prstClr>
              </a:solidFill>
            </a:endParaRPr>
          </a:p>
        </p:txBody>
      </p:sp>
      <p:sp>
        <p:nvSpPr>
          <p:cNvPr id="11" name="Tijdelijke aanduiding voor dianummer 5"/>
          <p:cNvSpPr>
            <a:spLocks noGrp="1"/>
          </p:cNvSpPr>
          <p:nvPr>
            <p:ph type="sldNum" sz="quarter" idx="12"/>
          </p:nvPr>
        </p:nvSpPr>
        <p:spPr>
          <a:xfrm>
            <a:off x="9293723" y="6189315"/>
            <a:ext cx="1106396" cy="365125"/>
          </a:xfrm>
          <a:prstGeom prst="rect">
            <a:avLst/>
          </a:prstGeom>
        </p:spPr>
        <p:txBody>
          <a:bodyPr/>
          <a:lstStyle/>
          <a:p>
            <a:fld id="{CC1A7FFB-7E9A-E347-8F80-8E2C647B3625}"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8461139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7267"/>
          </a:xfrm>
        </p:spPr>
        <p:txBody>
          <a:bodyPr anchor="b">
            <a:noAutofit/>
          </a:bodyPr>
          <a:lstStyle>
            <a:lvl1pPr algn="l">
              <a:defRPr sz="2667" b="1"/>
            </a:lvl1pPr>
          </a:lstStyle>
          <a:p>
            <a:r>
              <a:rPr lang="nl-NL" smtClean="0"/>
              <a:t>Klik om de stijl te bewerken</a:t>
            </a:r>
            <a:endParaRPr lang="nl-NL" dirty="0"/>
          </a:p>
        </p:txBody>
      </p:sp>
      <p:sp>
        <p:nvSpPr>
          <p:cNvPr id="3" name="Tijdelijke aanduiding voor afbeelding 2"/>
          <p:cNvSpPr>
            <a:spLocks noGrp="1"/>
          </p:cNvSpPr>
          <p:nvPr>
            <p:ph type="pic" idx="1"/>
          </p:nvPr>
        </p:nvSpPr>
        <p:spPr>
          <a:xfrm>
            <a:off x="2389717" y="613833"/>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nl-NL" smtClean="0"/>
              <a:t>Klik op het pictogram als u een afbeelding wilt toevoegen</a:t>
            </a:r>
            <a:endParaRPr lang="nl-NL" dirty="0"/>
          </a:p>
        </p:txBody>
      </p:sp>
      <p:sp>
        <p:nvSpPr>
          <p:cNvPr id="4" name="Tijdelijke aanduiding voor tekst 3"/>
          <p:cNvSpPr>
            <a:spLocks noGrp="1"/>
          </p:cNvSpPr>
          <p:nvPr>
            <p:ph type="body" sz="half" idx="2"/>
          </p:nvPr>
        </p:nvSpPr>
        <p:spPr>
          <a:xfrm>
            <a:off x="2389717" y="5367867"/>
            <a:ext cx="7315200" cy="80433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nl-NL" smtClean="0"/>
              <a:t>Klik om de modelstijlen te bewerken</a:t>
            </a:r>
          </a:p>
        </p:txBody>
      </p:sp>
    </p:spTree>
    <p:extLst>
      <p:ext uri="{BB962C8B-B14F-4D97-AF65-F5344CB8AC3E}">
        <p14:creationId xmlns:p14="http://schemas.microsoft.com/office/powerpoint/2010/main" val="39064241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eldia-A_NL">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1" y="0"/>
            <a:ext cx="12232044" cy="6888000"/>
          </a:xfrm>
          <a:prstGeom prst="rect">
            <a:avLst/>
          </a:prstGeom>
        </p:spPr>
      </p:pic>
    </p:spTree>
    <p:extLst>
      <p:ext uri="{BB962C8B-B14F-4D97-AF65-F5344CB8AC3E}">
        <p14:creationId xmlns:p14="http://schemas.microsoft.com/office/powerpoint/2010/main" val="221580203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eldia-B_NL">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1" y="0"/>
            <a:ext cx="12232044" cy="6888000"/>
          </a:xfrm>
          <a:prstGeom prst="rect">
            <a:avLst/>
          </a:prstGeom>
        </p:spPr>
      </p:pic>
    </p:spTree>
    <p:extLst>
      <p:ext uri="{BB962C8B-B14F-4D97-AF65-F5344CB8AC3E}">
        <p14:creationId xmlns:p14="http://schemas.microsoft.com/office/powerpoint/2010/main" val="243135790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elblad-A_NL">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15" y="0"/>
            <a:ext cx="12189423" cy="6864000"/>
          </a:xfrm>
          <a:prstGeom prst="rect">
            <a:avLst/>
          </a:prstGeom>
        </p:spPr>
      </p:pic>
      <p:sp>
        <p:nvSpPr>
          <p:cNvPr id="2" name="Titel 1"/>
          <p:cNvSpPr>
            <a:spLocks noGrp="1"/>
          </p:cNvSpPr>
          <p:nvPr>
            <p:ph type="title" hasCustomPrompt="1"/>
          </p:nvPr>
        </p:nvSpPr>
        <p:spPr>
          <a:xfrm>
            <a:off x="609600" y="372534"/>
            <a:ext cx="10972800" cy="2449689"/>
          </a:xfrm>
        </p:spPr>
        <p:txBody>
          <a:bodyPr anchor="t"/>
          <a:lstStyle>
            <a:lvl1pPr>
              <a:defRPr sz="4267"/>
            </a:lvl1pPr>
          </a:lstStyle>
          <a:p>
            <a:r>
              <a:rPr lang="nl-NL"/>
              <a:t>Titel van presentatie, Arial 32pt</a:t>
            </a:r>
          </a:p>
        </p:txBody>
      </p:sp>
      <p:sp>
        <p:nvSpPr>
          <p:cNvPr id="5" name="Tijdelijke aanduiding voor voettekst 4"/>
          <p:cNvSpPr>
            <a:spLocks noGrp="1"/>
          </p:cNvSpPr>
          <p:nvPr>
            <p:ph type="ftr" sz="quarter" idx="11"/>
          </p:nvPr>
        </p:nvSpPr>
        <p:spPr>
          <a:xfrm>
            <a:off x="2318189" y="6356351"/>
            <a:ext cx="5708211" cy="366183"/>
          </a:xfrm>
          <a:prstGeom prst="rect">
            <a:avLst/>
          </a:prstGeom>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a:xfrm>
            <a:off x="8737601" y="6356351"/>
            <a:ext cx="2147023" cy="366183"/>
          </a:xfrm>
          <a:prstGeom prst="rect">
            <a:avLst/>
          </a:prstGeom>
        </p:spPr>
        <p:txBody>
          <a:bodyPr/>
          <a:lstStyle/>
          <a:p>
            <a:fld id="{CC1A7FFB-7E9A-E347-8F80-8E2C647B3625}"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7273419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elblad-B_NL">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14" y="0"/>
            <a:ext cx="12189423" cy="6864000"/>
          </a:xfrm>
          <a:prstGeom prst="rect">
            <a:avLst/>
          </a:prstGeom>
        </p:spPr>
      </p:pic>
      <p:sp>
        <p:nvSpPr>
          <p:cNvPr id="5" name="Tijdelijke aanduiding voor voettekst 4"/>
          <p:cNvSpPr>
            <a:spLocks noGrp="1"/>
          </p:cNvSpPr>
          <p:nvPr>
            <p:ph type="ftr" sz="quarter" idx="11"/>
          </p:nvPr>
        </p:nvSpPr>
        <p:spPr>
          <a:xfrm>
            <a:off x="2318189" y="6356351"/>
            <a:ext cx="5708211" cy="366183"/>
          </a:xfrm>
          <a:prstGeom prst="rect">
            <a:avLst/>
          </a:prstGeom>
        </p:spPr>
        <p:txBody>
          <a:bodyPr/>
          <a:lstStyle/>
          <a:p>
            <a:r>
              <a:rPr lang="nl-NL">
                <a:solidFill>
                  <a:prstClr val="black">
                    <a:tint val="75000"/>
                  </a:prstClr>
                </a:solidFill>
              </a:rPr>
              <a:t>Voettekst</a:t>
            </a:r>
          </a:p>
        </p:txBody>
      </p:sp>
      <p:sp>
        <p:nvSpPr>
          <p:cNvPr id="6" name="Tijdelijke aanduiding voor dianummer 5"/>
          <p:cNvSpPr>
            <a:spLocks noGrp="1"/>
          </p:cNvSpPr>
          <p:nvPr>
            <p:ph type="sldNum" sz="quarter" idx="12"/>
          </p:nvPr>
        </p:nvSpPr>
        <p:spPr>
          <a:xfrm>
            <a:off x="8737601" y="6356351"/>
            <a:ext cx="2147023" cy="366183"/>
          </a:xfrm>
          <a:prstGeom prst="rect">
            <a:avLst/>
          </a:prstGeom>
        </p:spPr>
        <p:txBody>
          <a:bodyPr/>
          <a:lstStyle/>
          <a:p>
            <a:fld id="{CC1A7FFB-7E9A-E347-8F80-8E2C647B3625}" type="slidenum">
              <a:rPr lang="nl-NL">
                <a:solidFill>
                  <a:prstClr val="black">
                    <a:tint val="75000"/>
                  </a:prstClr>
                </a:solidFill>
              </a:rPr>
              <a:pPr/>
              <a:t>‹nr.›</a:t>
            </a:fld>
            <a:endParaRPr lang="nl-NL">
              <a:solidFill>
                <a:prstClr val="black">
                  <a:tint val="75000"/>
                </a:prstClr>
              </a:solidFill>
            </a:endParaRPr>
          </a:p>
        </p:txBody>
      </p:sp>
      <p:sp>
        <p:nvSpPr>
          <p:cNvPr id="8" name="Titel 1"/>
          <p:cNvSpPr>
            <a:spLocks noGrp="1"/>
          </p:cNvSpPr>
          <p:nvPr>
            <p:ph type="title" hasCustomPrompt="1"/>
          </p:nvPr>
        </p:nvSpPr>
        <p:spPr>
          <a:xfrm>
            <a:off x="609600" y="372534"/>
            <a:ext cx="10972800" cy="2449689"/>
          </a:xfrm>
        </p:spPr>
        <p:txBody>
          <a:bodyPr anchor="t"/>
          <a:lstStyle>
            <a:lvl1pPr>
              <a:defRPr sz="4267"/>
            </a:lvl1pPr>
          </a:lstStyle>
          <a:p>
            <a:r>
              <a:rPr lang="nl-NL" dirty="0"/>
              <a:t>Titel van presentatie, </a:t>
            </a:r>
            <a:r>
              <a:rPr lang="nl-NL" dirty="0" err="1"/>
              <a:t>Arial</a:t>
            </a:r>
            <a:r>
              <a:rPr lang="nl-NL" dirty="0"/>
              <a:t> 32pt</a:t>
            </a:r>
          </a:p>
        </p:txBody>
      </p:sp>
    </p:spTree>
    <p:extLst>
      <p:ext uri="{BB962C8B-B14F-4D97-AF65-F5344CB8AC3E}">
        <p14:creationId xmlns:p14="http://schemas.microsoft.com/office/powerpoint/2010/main" val="2162448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B7396171-4892-49F9-9E76-992889146ED5}" type="datetimeFigureOut">
              <a:rPr lang="nl-NL" smtClean="0"/>
              <a:t>15-5-2017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33B83F4-49BE-479A-8CD0-23D4F8E981AB}" type="slidenum">
              <a:rPr lang="nl-NL" smtClean="0"/>
              <a:t>‹nr.›</a:t>
            </a:fld>
            <a:endParaRPr lang="nl-NL"/>
          </a:p>
        </p:txBody>
      </p:sp>
    </p:spTree>
    <p:extLst>
      <p:ext uri="{BB962C8B-B14F-4D97-AF65-F5344CB8AC3E}">
        <p14:creationId xmlns:p14="http://schemas.microsoft.com/office/powerpoint/2010/main" val="5639605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Universeel_NL">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09" y="1"/>
            <a:ext cx="12178768" cy="6857999"/>
          </a:xfrm>
          <a:prstGeom prst="rect">
            <a:avLst/>
          </a:prstGeom>
        </p:spPr>
      </p:pic>
      <p:sp>
        <p:nvSpPr>
          <p:cNvPr id="9" name="Tijdelijke aanduiding voor voettekst 5"/>
          <p:cNvSpPr>
            <a:spLocks noGrp="1"/>
          </p:cNvSpPr>
          <p:nvPr>
            <p:ph type="ftr" sz="quarter" idx="11"/>
          </p:nvPr>
        </p:nvSpPr>
        <p:spPr>
          <a:xfrm>
            <a:off x="1989958" y="6173788"/>
            <a:ext cx="8488153" cy="365125"/>
          </a:xfrm>
          <a:prstGeom prst="rect">
            <a:avLst/>
          </a:prstGeom>
        </p:spPr>
        <p:txBody>
          <a:bodyPr/>
          <a:lstStyle>
            <a:lvl1pPr>
              <a:defRPr>
                <a:solidFill>
                  <a:srgbClr val="FFFFFF"/>
                </a:solidFill>
              </a:defRPr>
            </a:lvl1pPr>
          </a:lstStyle>
          <a:p>
            <a:endParaRPr lang="nl-NL" dirty="0"/>
          </a:p>
        </p:txBody>
      </p:sp>
      <p:sp>
        <p:nvSpPr>
          <p:cNvPr id="10" name="Tijdelijke aanduiding voor dianummer 6"/>
          <p:cNvSpPr>
            <a:spLocks noGrp="1"/>
          </p:cNvSpPr>
          <p:nvPr>
            <p:ph type="sldNum" sz="quarter" idx="12"/>
          </p:nvPr>
        </p:nvSpPr>
        <p:spPr>
          <a:xfrm>
            <a:off x="10728253" y="6189315"/>
            <a:ext cx="1106396" cy="365125"/>
          </a:xfrm>
          <a:prstGeom prst="rect">
            <a:avLst/>
          </a:prstGeom>
        </p:spPr>
        <p:txBody>
          <a:bodyPr/>
          <a:lstStyle>
            <a:lvl1pPr>
              <a:defRPr>
                <a:solidFill>
                  <a:srgbClr val="FFFFFF"/>
                </a:solidFill>
              </a:defRPr>
            </a:lvl1pPr>
          </a:lstStyle>
          <a:p>
            <a:fld id="{CC1A7FFB-7E9A-E347-8F80-8E2C647B3625}" type="slidenum">
              <a:rPr lang="nl-NL"/>
              <a:pPr/>
              <a:t>‹nr.›</a:t>
            </a:fld>
            <a:endParaRPr lang="nl-NL"/>
          </a:p>
        </p:txBody>
      </p:sp>
      <p:sp>
        <p:nvSpPr>
          <p:cNvPr id="2" name="Titel 1"/>
          <p:cNvSpPr>
            <a:spLocks noGrp="1"/>
          </p:cNvSpPr>
          <p:nvPr>
            <p:ph type="title"/>
          </p:nvPr>
        </p:nvSpPr>
        <p:spPr>
          <a:xfrm>
            <a:off x="1989957" y="1867700"/>
            <a:ext cx="9844691" cy="1143000"/>
          </a:xfrm>
        </p:spPr>
        <p:txBody>
          <a:bodyPr/>
          <a:lstStyle/>
          <a:p>
            <a:r>
              <a:rPr lang="nl-NL" smtClean="0"/>
              <a:t>Klik om de stijl te bewerken</a:t>
            </a:r>
            <a:endParaRPr lang="nl-NL" dirty="0"/>
          </a:p>
        </p:txBody>
      </p:sp>
      <p:sp>
        <p:nvSpPr>
          <p:cNvPr id="12" name="Tijdelijke aanduiding voor inhoud 2"/>
          <p:cNvSpPr>
            <a:spLocks noGrp="1"/>
          </p:cNvSpPr>
          <p:nvPr>
            <p:ph idx="1" hasCustomPrompt="1"/>
          </p:nvPr>
        </p:nvSpPr>
        <p:spPr>
          <a:xfrm>
            <a:off x="1989957" y="2962013"/>
            <a:ext cx="9844691" cy="2923743"/>
          </a:xfrm>
        </p:spPr>
        <p:txBody>
          <a:bodyPr/>
          <a:lstStyle>
            <a:lvl1pPr>
              <a:defRPr sz="3200">
                <a:latin typeface="Arial"/>
                <a:cs typeface="Arial"/>
              </a:defRPr>
            </a:lvl1pPr>
            <a:lvl2pPr>
              <a:defRPr sz="2667"/>
            </a:lvl2pPr>
          </a:lstStyle>
          <a:p>
            <a:pPr lvl="0"/>
            <a:r>
              <a:rPr lang="nl-NL" dirty="0" smtClean="0"/>
              <a:t>Klik om de tekststijl van het sjabloon te bewerken</a:t>
            </a:r>
          </a:p>
          <a:p>
            <a:pPr lvl="1"/>
            <a:r>
              <a:rPr lang="nl-NL" dirty="0" smtClean="0"/>
              <a:t>Tweede niveau</a:t>
            </a:r>
          </a:p>
        </p:txBody>
      </p:sp>
    </p:spTree>
    <p:extLst>
      <p:ext uri="{BB962C8B-B14F-4D97-AF65-F5344CB8AC3E}">
        <p14:creationId xmlns:p14="http://schemas.microsoft.com/office/powerpoint/2010/main" val="242088751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Universeel_NL">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232" y="1"/>
            <a:ext cx="12178768" cy="6857999"/>
          </a:xfrm>
          <a:prstGeom prst="rect">
            <a:avLst/>
          </a:prstGeom>
        </p:spPr>
      </p:pic>
      <p:sp>
        <p:nvSpPr>
          <p:cNvPr id="8" name="Tijdelijke aanduiding voor voettekst 4"/>
          <p:cNvSpPr>
            <a:spLocks noGrp="1"/>
          </p:cNvSpPr>
          <p:nvPr>
            <p:ph type="ftr" sz="quarter" idx="11"/>
          </p:nvPr>
        </p:nvSpPr>
        <p:spPr>
          <a:xfrm>
            <a:off x="2816771" y="6173788"/>
            <a:ext cx="7661339" cy="365125"/>
          </a:xfrm>
          <a:prstGeom prst="rect">
            <a:avLst/>
          </a:prstGeom>
        </p:spPr>
        <p:txBody>
          <a:bodyPr/>
          <a:lstStyle/>
          <a:p>
            <a:endParaRPr lang="nl-NL" dirty="0">
              <a:solidFill>
                <a:prstClr val="black">
                  <a:tint val="75000"/>
                </a:prstClr>
              </a:solidFill>
            </a:endParaRPr>
          </a:p>
        </p:txBody>
      </p:sp>
      <p:sp>
        <p:nvSpPr>
          <p:cNvPr id="9" name="Tijdelijke aanduiding voor dianummer 5"/>
          <p:cNvSpPr>
            <a:spLocks noGrp="1"/>
          </p:cNvSpPr>
          <p:nvPr>
            <p:ph type="sldNum" sz="quarter" idx="12"/>
          </p:nvPr>
        </p:nvSpPr>
        <p:spPr>
          <a:xfrm>
            <a:off x="10728250" y="6189315"/>
            <a:ext cx="1106396" cy="365125"/>
          </a:xfrm>
          <a:prstGeom prst="rect">
            <a:avLst/>
          </a:prstGeom>
        </p:spPr>
        <p:txBody>
          <a:bodyPr/>
          <a:lstStyle/>
          <a:p>
            <a:fld id="{CC1A7FFB-7E9A-E347-8F80-8E2C647B3625}" type="slidenum">
              <a:rPr lang="nl-NL">
                <a:solidFill>
                  <a:prstClr val="black">
                    <a:tint val="75000"/>
                  </a:prstClr>
                </a:solidFill>
              </a:rPr>
              <a:pPr/>
              <a:t>‹nr.›</a:t>
            </a:fld>
            <a:endParaRPr lang="nl-NL">
              <a:solidFill>
                <a:prstClr val="black">
                  <a:tint val="75000"/>
                </a:prstClr>
              </a:solidFill>
            </a:endParaRPr>
          </a:p>
        </p:txBody>
      </p:sp>
      <p:sp>
        <p:nvSpPr>
          <p:cNvPr id="13" name="Titel 1"/>
          <p:cNvSpPr>
            <a:spLocks noGrp="1"/>
          </p:cNvSpPr>
          <p:nvPr>
            <p:ph type="title"/>
          </p:nvPr>
        </p:nvSpPr>
        <p:spPr>
          <a:xfrm>
            <a:off x="2816771" y="1515453"/>
            <a:ext cx="9017877" cy="1143000"/>
          </a:xfrm>
        </p:spPr>
        <p:txBody>
          <a:bodyPr/>
          <a:lstStyle>
            <a:lvl1pPr algn="r">
              <a:defRPr/>
            </a:lvl1pPr>
          </a:lstStyle>
          <a:p>
            <a:r>
              <a:rPr lang="nl-NL" smtClean="0"/>
              <a:t>Klik om de stijl te bewerken</a:t>
            </a:r>
            <a:endParaRPr lang="nl-NL" dirty="0"/>
          </a:p>
        </p:txBody>
      </p:sp>
      <p:sp>
        <p:nvSpPr>
          <p:cNvPr id="14" name="Tijdelijke aanduiding voor inhoud 2"/>
          <p:cNvSpPr>
            <a:spLocks noGrp="1"/>
          </p:cNvSpPr>
          <p:nvPr>
            <p:ph idx="1" hasCustomPrompt="1"/>
          </p:nvPr>
        </p:nvSpPr>
        <p:spPr>
          <a:xfrm>
            <a:off x="2816771" y="2727004"/>
            <a:ext cx="9017877" cy="3380777"/>
          </a:xfrm>
        </p:spPr>
        <p:txBody>
          <a:bodyPr/>
          <a:lstStyle>
            <a:lvl1pPr algn="r">
              <a:defRPr sz="3200">
                <a:latin typeface="Arial"/>
                <a:cs typeface="Arial"/>
              </a:defRPr>
            </a:lvl1pPr>
            <a:lvl2pPr algn="r">
              <a:defRPr sz="2667"/>
            </a:lvl2pPr>
          </a:lstStyle>
          <a:p>
            <a:pPr lvl="0"/>
            <a:r>
              <a:rPr lang="nl-NL" dirty="0" smtClean="0"/>
              <a:t>Klik om de tekststijl van het sjabloon te bewerken</a:t>
            </a:r>
          </a:p>
          <a:p>
            <a:pPr lvl="1"/>
            <a:r>
              <a:rPr lang="nl-NL" dirty="0" smtClean="0"/>
              <a:t>Tweede niveau</a:t>
            </a:r>
          </a:p>
        </p:txBody>
      </p:sp>
    </p:spTree>
    <p:extLst>
      <p:ext uri="{BB962C8B-B14F-4D97-AF65-F5344CB8AC3E}">
        <p14:creationId xmlns:p14="http://schemas.microsoft.com/office/powerpoint/2010/main" val="2127305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smtClean="0"/>
              <a:t>Klik om de stijl te bewerken</a:t>
            </a:r>
            <a:endParaRPr lang="nl-NL"/>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B7396171-4892-49F9-9E76-992889146ED5}" type="datetimeFigureOut">
              <a:rPr lang="nl-NL" smtClean="0"/>
              <a:t>15-5-2017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33B83F4-49BE-479A-8CD0-23D4F8E981AB}" type="slidenum">
              <a:rPr lang="nl-NL" smtClean="0"/>
              <a:t>‹nr.›</a:t>
            </a:fld>
            <a:endParaRPr lang="nl-NL"/>
          </a:p>
        </p:txBody>
      </p:sp>
    </p:spTree>
    <p:extLst>
      <p:ext uri="{BB962C8B-B14F-4D97-AF65-F5344CB8AC3E}">
        <p14:creationId xmlns:p14="http://schemas.microsoft.com/office/powerpoint/2010/main" val="2630185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838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6172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B7396171-4892-49F9-9E76-992889146ED5}" type="datetimeFigureOut">
              <a:rPr lang="nl-NL" smtClean="0"/>
              <a:t>15-5-2017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933B83F4-49BE-479A-8CD0-23D4F8E981AB}" type="slidenum">
              <a:rPr lang="nl-NL" smtClean="0"/>
              <a:t>‹nr.›</a:t>
            </a:fld>
            <a:endParaRPr lang="nl-NL"/>
          </a:p>
        </p:txBody>
      </p:sp>
    </p:spTree>
    <p:extLst>
      <p:ext uri="{BB962C8B-B14F-4D97-AF65-F5344CB8AC3E}">
        <p14:creationId xmlns:p14="http://schemas.microsoft.com/office/powerpoint/2010/main" val="2563977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smtClean="0"/>
              <a:t>Klik om de stijl te bewerken</a:t>
            </a:r>
            <a:endParaRPr lang="nl-NL"/>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B7396171-4892-49F9-9E76-992889146ED5}" type="datetimeFigureOut">
              <a:rPr lang="nl-NL" smtClean="0"/>
              <a:t>15-5-2017</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933B83F4-49BE-479A-8CD0-23D4F8E981AB}" type="slidenum">
              <a:rPr lang="nl-NL" smtClean="0"/>
              <a:t>‹nr.›</a:t>
            </a:fld>
            <a:endParaRPr lang="nl-NL"/>
          </a:p>
        </p:txBody>
      </p:sp>
    </p:spTree>
    <p:extLst>
      <p:ext uri="{BB962C8B-B14F-4D97-AF65-F5344CB8AC3E}">
        <p14:creationId xmlns:p14="http://schemas.microsoft.com/office/powerpoint/2010/main" val="1691080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B7396171-4892-49F9-9E76-992889146ED5}" type="datetimeFigureOut">
              <a:rPr lang="nl-NL" smtClean="0"/>
              <a:t>15-5-2017</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933B83F4-49BE-479A-8CD0-23D4F8E981AB}" type="slidenum">
              <a:rPr lang="nl-NL" smtClean="0"/>
              <a:t>‹nr.›</a:t>
            </a:fld>
            <a:endParaRPr lang="nl-NL"/>
          </a:p>
        </p:txBody>
      </p:sp>
    </p:spTree>
    <p:extLst>
      <p:ext uri="{BB962C8B-B14F-4D97-AF65-F5344CB8AC3E}">
        <p14:creationId xmlns:p14="http://schemas.microsoft.com/office/powerpoint/2010/main" val="2115049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7396171-4892-49F9-9E76-992889146ED5}" type="datetimeFigureOut">
              <a:rPr lang="nl-NL" smtClean="0"/>
              <a:t>15-5-2017</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933B83F4-49BE-479A-8CD0-23D4F8E981AB}" type="slidenum">
              <a:rPr lang="nl-NL" smtClean="0"/>
              <a:t>‹nr.›</a:t>
            </a:fld>
            <a:endParaRPr lang="nl-NL"/>
          </a:p>
        </p:txBody>
      </p:sp>
    </p:spTree>
    <p:extLst>
      <p:ext uri="{BB962C8B-B14F-4D97-AF65-F5344CB8AC3E}">
        <p14:creationId xmlns:p14="http://schemas.microsoft.com/office/powerpoint/2010/main" val="382650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NL"/>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B7396171-4892-49F9-9E76-992889146ED5}" type="datetimeFigureOut">
              <a:rPr lang="nl-NL" smtClean="0"/>
              <a:t>15-5-2017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933B83F4-49BE-479A-8CD0-23D4F8E981AB}" type="slidenum">
              <a:rPr lang="nl-NL" smtClean="0"/>
              <a:t>‹nr.›</a:t>
            </a:fld>
            <a:endParaRPr lang="nl-NL"/>
          </a:p>
        </p:txBody>
      </p:sp>
    </p:spTree>
    <p:extLst>
      <p:ext uri="{BB962C8B-B14F-4D97-AF65-F5344CB8AC3E}">
        <p14:creationId xmlns:p14="http://schemas.microsoft.com/office/powerpoint/2010/main" val="3209201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NL"/>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B7396171-4892-49F9-9E76-992889146ED5}" type="datetimeFigureOut">
              <a:rPr lang="nl-NL" smtClean="0"/>
              <a:t>15-5-2017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933B83F4-49BE-479A-8CD0-23D4F8E981AB}" type="slidenum">
              <a:rPr lang="nl-NL" smtClean="0"/>
              <a:t>‹nr.›</a:t>
            </a:fld>
            <a:endParaRPr lang="nl-NL"/>
          </a:p>
        </p:txBody>
      </p:sp>
    </p:spTree>
    <p:extLst>
      <p:ext uri="{BB962C8B-B14F-4D97-AF65-F5344CB8AC3E}">
        <p14:creationId xmlns:p14="http://schemas.microsoft.com/office/powerpoint/2010/main" val="3073025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396171-4892-49F9-9E76-992889146ED5}" type="datetimeFigureOut">
              <a:rPr lang="nl-NL" smtClean="0"/>
              <a:t>15-5-2017</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B83F4-49BE-479A-8CD0-23D4F8E981AB}" type="slidenum">
              <a:rPr lang="nl-NL" smtClean="0"/>
              <a:t>‹nr.›</a:t>
            </a:fld>
            <a:endParaRPr lang="nl-NL"/>
          </a:p>
        </p:txBody>
      </p:sp>
    </p:spTree>
    <p:extLst>
      <p:ext uri="{BB962C8B-B14F-4D97-AF65-F5344CB8AC3E}">
        <p14:creationId xmlns:p14="http://schemas.microsoft.com/office/powerpoint/2010/main" val="35004369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4809" y="0"/>
            <a:ext cx="12178768" cy="6858000"/>
          </a:xfrm>
          <a:prstGeom prst="rect">
            <a:avLst/>
          </a:prstGeom>
        </p:spPr>
      </p:pic>
      <p:sp>
        <p:nvSpPr>
          <p:cNvPr id="2" name="Tijdelijke aanduiding voor titel 1"/>
          <p:cNvSpPr>
            <a:spLocks noGrp="1"/>
          </p:cNvSpPr>
          <p:nvPr>
            <p:ph type="title"/>
          </p:nvPr>
        </p:nvSpPr>
        <p:spPr>
          <a:xfrm>
            <a:off x="609600" y="275167"/>
            <a:ext cx="10972800" cy="1143000"/>
          </a:xfrm>
          <a:prstGeom prst="rect">
            <a:avLst/>
          </a:prstGeom>
        </p:spPr>
        <p:txBody>
          <a:bodyPr vert="horz" lIns="91440" tIns="45720" rIns="91440" bIns="45720" rtlCol="0" anchor="ctr">
            <a:normAutofit/>
          </a:bodyPr>
          <a:lstStyle/>
          <a:p>
            <a:r>
              <a:rPr lang="nl-NL" dirty="0" smtClean="0"/>
              <a:t>Titel van presentatie, </a:t>
            </a:r>
            <a:r>
              <a:rPr lang="nl-NL" dirty="0" err="1" smtClean="0"/>
              <a:t>Arial</a:t>
            </a:r>
            <a:r>
              <a:rPr lang="nl-NL" dirty="0" smtClean="0"/>
              <a:t> 32pt</a:t>
            </a:r>
            <a:endParaRPr lang="nl-NL" dirty="0"/>
          </a:p>
        </p:txBody>
      </p:sp>
      <p:sp>
        <p:nvSpPr>
          <p:cNvPr id="3" name="Tijdelijke aanduiding voor tekst 2"/>
          <p:cNvSpPr>
            <a:spLocks noGrp="1"/>
          </p:cNvSpPr>
          <p:nvPr>
            <p:ph type="body" idx="1"/>
          </p:nvPr>
        </p:nvSpPr>
        <p:spPr>
          <a:xfrm>
            <a:off x="609600" y="1600201"/>
            <a:ext cx="10972800" cy="3832776"/>
          </a:xfrm>
          <a:prstGeom prst="rect">
            <a:avLst/>
          </a:prstGeom>
        </p:spPr>
        <p:txBody>
          <a:bodyPr vert="horz" lIns="91440" tIns="45720" rIns="91440" bIns="45720" rtlCol="0">
            <a:normAutofit/>
          </a:bodyPr>
          <a:lstStyle/>
          <a:p>
            <a:pPr lvl="0"/>
            <a:r>
              <a:rPr lang="nl-NL" dirty="0" smtClean="0"/>
              <a:t>Klik om de tekststijl van het sjabloon te bewerken</a:t>
            </a:r>
          </a:p>
        </p:txBody>
      </p:sp>
      <p:sp>
        <p:nvSpPr>
          <p:cNvPr id="10" name="Tijdelijke aanduiding voor voettekst 4"/>
          <p:cNvSpPr>
            <a:spLocks noGrp="1"/>
          </p:cNvSpPr>
          <p:nvPr>
            <p:ph type="ftr" sz="quarter" idx="3"/>
          </p:nvPr>
        </p:nvSpPr>
        <p:spPr>
          <a:xfrm>
            <a:off x="2549519" y="6173788"/>
            <a:ext cx="6494064" cy="365125"/>
          </a:xfrm>
          <a:prstGeom prst="rect">
            <a:avLst/>
          </a:prstGeom>
        </p:spPr>
        <p:txBody>
          <a:bodyPr vert="horz" lIns="91440" tIns="45720" rIns="91440" bIns="45720" rtlCol="0" anchor="ctr"/>
          <a:lstStyle>
            <a:lvl1pPr algn="ctr">
              <a:defRPr sz="1600">
                <a:solidFill>
                  <a:schemeClr val="tx1">
                    <a:tint val="75000"/>
                  </a:schemeClr>
                </a:solidFill>
                <a:latin typeface="Arial"/>
                <a:cs typeface="Arial"/>
              </a:defRPr>
            </a:lvl1pPr>
          </a:lstStyle>
          <a:p>
            <a:pPr defTabSz="609585"/>
            <a:endParaRPr lang="nl-NL" dirty="0">
              <a:solidFill>
                <a:prstClr val="black">
                  <a:tint val="75000"/>
                </a:prstClr>
              </a:solidFill>
            </a:endParaRPr>
          </a:p>
        </p:txBody>
      </p:sp>
      <p:sp>
        <p:nvSpPr>
          <p:cNvPr id="11" name="Tijdelijke aanduiding voor dianummer 5"/>
          <p:cNvSpPr>
            <a:spLocks noGrp="1"/>
          </p:cNvSpPr>
          <p:nvPr>
            <p:ph type="sldNum" sz="quarter" idx="4"/>
          </p:nvPr>
        </p:nvSpPr>
        <p:spPr>
          <a:xfrm>
            <a:off x="9293723" y="6189315"/>
            <a:ext cx="1106396" cy="365125"/>
          </a:xfrm>
          <a:prstGeom prst="rect">
            <a:avLst/>
          </a:prstGeom>
        </p:spPr>
        <p:txBody>
          <a:bodyPr vert="horz" lIns="91440" tIns="45720" rIns="91440" bIns="45720" rtlCol="0" anchor="ctr"/>
          <a:lstStyle>
            <a:lvl1pPr algn="r">
              <a:defRPr sz="1600">
                <a:solidFill>
                  <a:schemeClr val="tx1">
                    <a:tint val="75000"/>
                  </a:schemeClr>
                </a:solidFill>
                <a:latin typeface="Arial"/>
                <a:cs typeface="Arial"/>
              </a:defRPr>
            </a:lvl1pPr>
          </a:lstStyle>
          <a:p>
            <a:pPr defTabSz="609585"/>
            <a:fld id="{CC1A7FFB-7E9A-E347-8F80-8E2C647B3625}" type="slidenum">
              <a:rPr lang="nl-NL" smtClean="0">
                <a:solidFill>
                  <a:prstClr val="black">
                    <a:tint val="75000"/>
                  </a:prstClr>
                </a:solidFill>
              </a:rPr>
              <a:pPr defTabSz="609585"/>
              <a:t>‹nr.›</a:t>
            </a:fld>
            <a:endParaRPr lang="nl-NL" dirty="0">
              <a:solidFill>
                <a:prstClr val="black">
                  <a:tint val="75000"/>
                </a:prstClr>
              </a:solidFill>
            </a:endParaRPr>
          </a:p>
        </p:txBody>
      </p:sp>
    </p:spTree>
    <p:extLst>
      <p:ext uri="{BB962C8B-B14F-4D97-AF65-F5344CB8AC3E}">
        <p14:creationId xmlns:p14="http://schemas.microsoft.com/office/powerpoint/2010/main" val="24390947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609585" rtl="0" eaLnBrk="1" latinLnBrk="0" hangingPunct="1">
        <a:spcBef>
          <a:spcPct val="0"/>
        </a:spcBef>
        <a:buNone/>
        <a:defRPr sz="4267" b="1" kern="1200" baseline="0">
          <a:solidFill>
            <a:srgbClr val="660066"/>
          </a:solidFill>
          <a:latin typeface="Arial"/>
          <a:ea typeface="+mj-ea"/>
          <a:cs typeface="Arial"/>
        </a:defRPr>
      </a:lvl1pPr>
    </p:titleStyle>
    <p:body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nl-NL"/>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cne7jq4w1xI&amp;t=27s" TargetMode="External"/><Relationship Id="rId2" Type="http://schemas.openxmlformats.org/officeDocument/2006/relationships/hyperlink" Target="https://www.youtube.com/watch?v=cne7jq4w1xI" TargetMode="Externa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youtube.com/watch?v=8v4NQmNMsSY&amp;t=9s"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youtube.com/watch?v=YUz_cNdYrSA"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1.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9600" y="372535"/>
            <a:ext cx="10972800" cy="788753"/>
          </a:xfrm>
        </p:spPr>
        <p:txBody>
          <a:bodyPr>
            <a:normAutofit fontScale="90000"/>
          </a:bodyPr>
          <a:lstStyle/>
          <a:p>
            <a:pPr lvl="0" algn="ctr" defTabSz="914400">
              <a:lnSpc>
                <a:spcPct val="90000"/>
              </a:lnSpc>
              <a:spcBef>
                <a:spcPts val="1000"/>
              </a:spcBef>
            </a:pPr>
            <a:r>
              <a:rPr lang="nl-NL" sz="6700" dirty="0" err="1" smtClean="0"/>
              <a:t>Evidence</a:t>
            </a:r>
            <a:r>
              <a:rPr lang="nl-NL" sz="6700" dirty="0" smtClean="0"/>
              <a:t> </a:t>
            </a:r>
            <a:r>
              <a:rPr lang="nl-NL" sz="6700" dirty="0" err="1" smtClean="0"/>
              <a:t>Based</a:t>
            </a:r>
            <a:r>
              <a:rPr lang="nl-NL" sz="6700" dirty="0" smtClean="0"/>
              <a:t> Practice</a:t>
            </a:r>
            <a:br>
              <a:rPr lang="nl-NL" sz="6700" dirty="0" smtClean="0"/>
            </a:br>
            <a:r>
              <a:rPr lang="nl-NL" sz="6700" dirty="0" smtClean="0"/>
              <a:t>en klinisch redeneren</a:t>
            </a:r>
            <a:r>
              <a:rPr lang="nl-NL" dirty="0" smtClean="0"/>
              <a:t/>
            </a:r>
            <a:br>
              <a:rPr lang="nl-NL" dirty="0" smtClean="0"/>
            </a:br>
            <a:r>
              <a:rPr lang="nl-NL" dirty="0"/>
              <a:t/>
            </a:r>
            <a:br>
              <a:rPr lang="nl-NL" dirty="0"/>
            </a:br>
            <a:r>
              <a:rPr lang="nl-NL" dirty="0" smtClean="0"/>
              <a:t/>
            </a:r>
            <a:br>
              <a:rPr lang="nl-NL" dirty="0" smtClean="0"/>
            </a:br>
            <a:r>
              <a:rPr lang="nl-NL" dirty="0"/>
              <a:t/>
            </a:r>
            <a:br>
              <a:rPr lang="nl-NL" dirty="0"/>
            </a:br>
            <a:r>
              <a:rPr lang="nl-NL" dirty="0" smtClean="0"/>
              <a:t/>
            </a:r>
            <a:br>
              <a:rPr lang="nl-NL" dirty="0" smtClean="0"/>
            </a:br>
            <a:r>
              <a:rPr lang="nl-NL" dirty="0"/>
              <a:t/>
            </a:r>
            <a:br>
              <a:rPr lang="nl-NL" dirty="0"/>
            </a:br>
            <a:r>
              <a:rPr lang="nl-NL" sz="3600" b="0" dirty="0">
                <a:solidFill>
                  <a:prstClr val="black"/>
                </a:solidFill>
                <a:latin typeface="Calibri" panose="020F0502020204030204"/>
                <a:ea typeface="+mn-ea"/>
                <a:cs typeface="+mn-cs"/>
              </a:rPr>
              <a:t>Wat verwachten we van studenten en hoe kun je als werkbegeleider daarbij ondersteunen</a:t>
            </a:r>
            <a:r>
              <a:rPr lang="nl-NL" sz="3600" b="0" dirty="0" smtClean="0">
                <a:solidFill>
                  <a:prstClr val="black"/>
                </a:solidFill>
                <a:latin typeface="Calibri" panose="020F0502020204030204"/>
                <a:ea typeface="+mn-ea"/>
                <a:cs typeface="+mn-cs"/>
              </a:rPr>
              <a:t>?</a:t>
            </a:r>
            <a:br>
              <a:rPr lang="nl-NL" sz="3600" b="0" dirty="0" smtClean="0">
                <a:solidFill>
                  <a:prstClr val="black"/>
                </a:solidFill>
                <a:latin typeface="Calibri" panose="020F0502020204030204"/>
                <a:ea typeface="+mn-ea"/>
                <a:cs typeface="+mn-cs"/>
              </a:rPr>
            </a:br>
            <a:r>
              <a:rPr lang="nl-NL" sz="3600" b="0" dirty="0">
                <a:solidFill>
                  <a:prstClr val="black"/>
                </a:solidFill>
                <a:latin typeface="Calibri" panose="020F0502020204030204"/>
                <a:ea typeface="+mn-ea"/>
                <a:cs typeface="+mn-cs"/>
              </a:rPr>
              <a:t/>
            </a:r>
            <a:br>
              <a:rPr lang="nl-NL" sz="3600" b="0" dirty="0">
                <a:solidFill>
                  <a:prstClr val="black"/>
                </a:solidFill>
                <a:latin typeface="Calibri" panose="020F0502020204030204"/>
                <a:ea typeface="+mn-ea"/>
                <a:cs typeface="+mn-cs"/>
              </a:rPr>
            </a:br>
            <a:r>
              <a:rPr lang="nl-NL" sz="3600" b="0" dirty="0">
                <a:solidFill>
                  <a:prstClr val="black"/>
                </a:solidFill>
                <a:latin typeface="Calibri" panose="020F0502020204030204"/>
              </a:rPr>
              <a:t>Mieke van Bers, Guus Munten, Paul Verhees</a:t>
            </a:r>
            <a:br>
              <a:rPr lang="nl-NL" sz="3600" b="0" dirty="0">
                <a:solidFill>
                  <a:prstClr val="black"/>
                </a:solidFill>
                <a:latin typeface="Calibri" panose="020F0502020204030204"/>
              </a:rPr>
            </a:br>
            <a:r>
              <a:rPr lang="nl-NL" sz="3600" b="0" dirty="0" smtClean="0">
                <a:solidFill>
                  <a:prstClr val="black"/>
                </a:solidFill>
                <a:latin typeface="Calibri" panose="020F0502020204030204"/>
              </a:rPr>
              <a:t>11 mei 2017</a:t>
            </a:r>
            <a:r>
              <a:rPr lang="nl-NL" sz="3600" b="0" dirty="0">
                <a:solidFill>
                  <a:prstClr val="black"/>
                </a:solidFill>
                <a:latin typeface="Calibri" panose="020F0502020204030204"/>
                <a:ea typeface="+mn-ea"/>
                <a:cs typeface="+mn-cs"/>
              </a:rPr>
              <a:t/>
            </a:r>
            <a:br>
              <a:rPr lang="nl-NL" sz="3600" b="0" dirty="0">
                <a:solidFill>
                  <a:prstClr val="black"/>
                </a:solidFill>
                <a:latin typeface="Calibri" panose="020F0502020204030204"/>
                <a:ea typeface="+mn-ea"/>
                <a:cs typeface="+mn-cs"/>
              </a:rPr>
            </a:br>
            <a:r>
              <a:rPr lang="nl-NL" sz="3600" b="0" dirty="0">
                <a:solidFill>
                  <a:prstClr val="black"/>
                </a:solidFill>
                <a:latin typeface="Calibri" panose="020F0502020204030204"/>
                <a:ea typeface="+mn-ea"/>
                <a:cs typeface="+mn-cs"/>
              </a:rPr>
              <a:t/>
            </a:r>
            <a:br>
              <a:rPr lang="nl-NL" sz="3600" b="0" dirty="0">
                <a:solidFill>
                  <a:prstClr val="black"/>
                </a:solidFill>
                <a:latin typeface="Calibri" panose="020F0502020204030204"/>
                <a:ea typeface="+mn-ea"/>
                <a:cs typeface="+mn-cs"/>
              </a:rPr>
            </a:br>
            <a:r>
              <a:rPr lang="nl-NL" sz="3600" b="0" dirty="0" smtClean="0">
                <a:solidFill>
                  <a:prstClr val="black"/>
                </a:solidFill>
                <a:latin typeface="Calibri" panose="020F0502020204030204"/>
                <a:ea typeface="+mn-ea"/>
                <a:cs typeface="+mn-cs"/>
              </a:rPr>
              <a:t/>
            </a:r>
            <a:br>
              <a:rPr lang="nl-NL" sz="3600" b="0" dirty="0" smtClean="0">
                <a:solidFill>
                  <a:prstClr val="black"/>
                </a:solidFill>
                <a:latin typeface="Calibri" panose="020F0502020204030204"/>
                <a:ea typeface="+mn-ea"/>
                <a:cs typeface="+mn-cs"/>
              </a:rPr>
            </a:br>
            <a:r>
              <a:rPr lang="nl-NL" sz="3600" b="0" dirty="0">
                <a:solidFill>
                  <a:prstClr val="black"/>
                </a:solidFill>
                <a:latin typeface="Calibri" panose="020F0502020204030204"/>
                <a:ea typeface="+mn-ea"/>
                <a:cs typeface="+mn-cs"/>
              </a:rPr>
              <a:t/>
            </a:r>
            <a:br>
              <a:rPr lang="nl-NL" sz="3600" b="0" dirty="0">
                <a:solidFill>
                  <a:prstClr val="black"/>
                </a:solidFill>
                <a:latin typeface="Calibri" panose="020F0502020204030204"/>
                <a:ea typeface="+mn-ea"/>
                <a:cs typeface="+mn-cs"/>
              </a:rPr>
            </a:br>
            <a:r>
              <a:rPr lang="nl-NL" sz="2400" b="0" dirty="0">
                <a:solidFill>
                  <a:prstClr val="black"/>
                </a:solidFill>
                <a:latin typeface="Calibri" panose="020F0502020204030204"/>
                <a:ea typeface="+mn-ea"/>
                <a:cs typeface="+mn-cs"/>
              </a:rPr>
              <a:t/>
            </a:r>
            <a:br>
              <a:rPr lang="nl-NL" sz="2400" b="0" dirty="0">
                <a:solidFill>
                  <a:prstClr val="black"/>
                </a:solidFill>
                <a:latin typeface="Calibri" panose="020F0502020204030204"/>
                <a:ea typeface="+mn-ea"/>
                <a:cs typeface="+mn-cs"/>
              </a:rPr>
            </a:br>
            <a:r>
              <a:rPr lang="nl-NL" dirty="0" smtClean="0"/>
              <a:t/>
            </a:r>
            <a:br>
              <a:rPr lang="nl-NL" dirty="0" smtClean="0"/>
            </a:br>
            <a:endParaRPr lang="nl-NL" dirty="0"/>
          </a:p>
        </p:txBody>
      </p:sp>
    </p:spTree>
    <p:extLst>
      <p:ext uri="{BB962C8B-B14F-4D97-AF65-F5344CB8AC3E}">
        <p14:creationId xmlns:p14="http://schemas.microsoft.com/office/powerpoint/2010/main" val="24902255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54877" y="1496231"/>
            <a:ext cx="7688480" cy="4610882"/>
          </a:xfrm>
        </p:spPr>
      </p:pic>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1380" y="0"/>
            <a:ext cx="9649239" cy="6858000"/>
          </a:xfrm>
          <a:prstGeom prst="rect">
            <a:avLst/>
          </a:prstGeom>
        </p:spPr>
      </p:pic>
    </p:spTree>
    <p:extLst>
      <p:ext uri="{BB962C8B-B14F-4D97-AF65-F5344CB8AC3E}">
        <p14:creationId xmlns:p14="http://schemas.microsoft.com/office/powerpoint/2010/main" val="2994969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54876" y="843078"/>
            <a:ext cx="7817708" cy="5736736"/>
          </a:xfrm>
        </p:spPr>
      </p:pic>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3024" y="0"/>
            <a:ext cx="7465952" cy="6858000"/>
          </a:xfrm>
          <a:prstGeom prst="rect">
            <a:avLst/>
          </a:prstGeom>
        </p:spPr>
      </p:pic>
    </p:spTree>
    <p:extLst>
      <p:ext uri="{BB962C8B-B14F-4D97-AF65-F5344CB8AC3E}">
        <p14:creationId xmlns:p14="http://schemas.microsoft.com/office/powerpoint/2010/main" val="287925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nl-NL" dirty="0" smtClean="0"/>
              <a:t>voorbeelden</a:t>
            </a:r>
            <a:endParaRPr lang="nl-NL" dirty="0"/>
          </a:p>
        </p:txBody>
      </p:sp>
      <p:pic>
        <p:nvPicPr>
          <p:cNvPr id="6" name="Tijdelijke aanduiding voor inhoud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33771" y="255372"/>
            <a:ext cx="11400877" cy="6410085"/>
          </a:xfrm>
        </p:spPr>
      </p:pic>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771" y="255371"/>
            <a:ext cx="11400876" cy="6410085"/>
          </a:xfrm>
          <a:prstGeom prst="rect">
            <a:avLst/>
          </a:prstGeom>
        </p:spPr>
      </p:pic>
    </p:spTree>
    <p:extLst>
      <p:ext uri="{BB962C8B-B14F-4D97-AF65-F5344CB8AC3E}">
        <p14:creationId xmlns:p14="http://schemas.microsoft.com/office/powerpoint/2010/main" val="2707094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nl-NL" dirty="0" smtClean="0"/>
              <a:t>Casus 1</a:t>
            </a:r>
            <a:endParaRPr lang="nl-NL" dirty="0"/>
          </a:p>
        </p:txBody>
      </p:sp>
      <p:sp>
        <p:nvSpPr>
          <p:cNvPr id="3" name="Tijdelijke aanduiding voor inhoud 2"/>
          <p:cNvSpPr>
            <a:spLocks noGrp="1"/>
          </p:cNvSpPr>
          <p:nvPr>
            <p:ph idx="1"/>
          </p:nvPr>
        </p:nvSpPr>
        <p:spPr/>
        <p:txBody>
          <a:bodyPr>
            <a:normAutofit fontScale="92500" lnSpcReduction="20000"/>
          </a:bodyPr>
          <a:lstStyle/>
          <a:p>
            <a:pPr algn="l"/>
            <a:r>
              <a:rPr lang="nl-NL" dirty="0" smtClean="0"/>
              <a:t>S: 88 jarige man wordt in ziekenhuis opgenomen 	met een gebroken heup. </a:t>
            </a:r>
          </a:p>
          <a:p>
            <a:pPr algn="l"/>
            <a:r>
              <a:rPr lang="nl-NL" dirty="0" smtClean="0"/>
              <a:t>B: DM II, vasculaire dementie, hypertensie, CVA 	en AF.</a:t>
            </a:r>
          </a:p>
          <a:p>
            <a:pPr algn="l"/>
            <a:r>
              <a:rPr lang="nl-NL" dirty="0" smtClean="0"/>
              <a:t>A: verstoring in cognitieve functie en 	waarneming. Kreunt. RR 185/95</a:t>
            </a:r>
          </a:p>
          <a:p>
            <a:pPr algn="l"/>
            <a:r>
              <a:rPr lang="nl-NL" dirty="0" smtClean="0"/>
              <a:t>R: vraag om medicamenteuze behandeling voor 	de pijn en bloeddruk </a:t>
            </a:r>
            <a:endParaRPr lang="nl-NL" dirty="0"/>
          </a:p>
        </p:txBody>
      </p:sp>
    </p:spTree>
    <p:extLst>
      <p:ext uri="{BB962C8B-B14F-4D97-AF65-F5344CB8AC3E}">
        <p14:creationId xmlns:p14="http://schemas.microsoft.com/office/powerpoint/2010/main" val="42647020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nl-NL" dirty="0" smtClean="0"/>
              <a:t>Casus 2</a:t>
            </a:r>
            <a:endParaRPr lang="nl-NL" dirty="0"/>
          </a:p>
        </p:txBody>
      </p:sp>
      <p:sp>
        <p:nvSpPr>
          <p:cNvPr id="3" name="Tijdelijke aanduiding voor inhoud 2"/>
          <p:cNvSpPr>
            <a:spLocks noGrp="1"/>
          </p:cNvSpPr>
          <p:nvPr>
            <p:ph idx="1"/>
          </p:nvPr>
        </p:nvSpPr>
        <p:spPr/>
        <p:txBody>
          <a:bodyPr>
            <a:normAutofit fontScale="92500" lnSpcReduction="20000"/>
          </a:bodyPr>
          <a:lstStyle/>
          <a:p>
            <a:pPr algn="l"/>
            <a:r>
              <a:rPr lang="nl-NL" dirty="0" smtClean="0"/>
              <a:t>S: Vrouw, 82 jaar maakt een herseninfarct door 	met restverschijnselen in de vorm van afasie en 	krachtsvermindering aan rechterbeen</a:t>
            </a:r>
          </a:p>
          <a:p>
            <a:pPr algn="l"/>
            <a:r>
              <a:rPr lang="nl-NL" dirty="0" smtClean="0"/>
              <a:t>B: operaties </a:t>
            </a:r>
            <a:r>
              <a:rPr lang="nl-NL" dirty="0" err="1" smtClean="0"/>
              <a:t>ivm</a:t>
            </a:r>
            <a:r>
              <a:rPr lang="nl-NL" dirty="0" smtClean="0"/>
              <a:t> artrose aan voet en </a:t>
            </a:r>
            <a:r>
              <a:rPr lang="nl-NL" dirty="0" err="1" smtClean="0"/>
              <a:t>ivm</a:t>
            </a:r>
            <a:r>
              <a:rPr lang="nl-NL" dirty="0" smtClean="0"/>
              <a:t> staar. 	Echtgenoot steunt op mevr. </a:t>
            </a:r>
            <a:r>
              <a:rPr lang="nl-NL" dirty="0" err="1" smtClean="0"/>
              <a:t>ivm</a:t>
            </a:r>
            <a:r>
              <a:rPr lang="nl-NL" dirty="0" smtClean="0"/>
              <a:t> ziekte van 	Parkinson.</a:t>
            </a:r>
          </a:p>
          <a:p>
            <a:pPr algn="l"/>
            <a:r>
              <a:rPr lang="nl-NL" dirty="0" smtClean="0"/>
              <a:t>A: </a:t>
            </a:r>
            <a:r>
              <a:rPr lang="nl-NL" dirty="0" err="1" smtClean="0"/>
              <a:t>ontslagklaar</a:t>
            </a:r>
            <a:r>
              <a:rPr lang="nl-NL" dirty="0" smtClean="0"/>
              <a:t> afdeling neurologie</a:t>
            </a:r>
          </a:p>
          <a:p>
            <a:pPr algn="l"/>
            <a:r>
              <a:rPr lang="nl-NL" dirty="0" smtClean="0"/>
              <a:t>R: revalidatietraject vanuit verpleegtehuis</a:t>
            </a:r>
            <a:endParaRPr lang="nl-NL" dirty="0"/>
          </a:p>
        </p:txBody>
      </p:sp>
    </p:spTree>
    <p:extLst>
      <p:ext uri="{BB962C8B-B14F-4D97-AF65-F5344CB8AC3E}">
        <p14:creationId xmlns:p14="http://schemas.microsoft.com/office/powerpoint/2010/main" val="21300047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nl-NL" dirty="0" smtClean="0"/>
              <a:t>Casus 3</a:t>
            </a:r>
            <a:endParaRPr lang="nl-NL" dirty="0"/>
          </a:p>
        </p:txBody>
      </p:sp>
      <p:sp>
        <p:nvSpPr>
          <p:cNvPr id="3" name="Tijdelijke aanduiding voor inhoud 2"/>
          <p:cNvSpPr>
            <a:spLocks noGrp="1"/>
          </p:cNvSpPr>
          <p:nvPr>
            <p:ph idx="1"/>
          </p:nvPr>
        </p:nvSpPr>
        <p:spPr/>
        <p:txBody>
          <a:bodyPr>
            <a:normAutofit lnSpcReduction="10000"/>
          </a:bodyPr>
          <a:lstStyle/>
          <a:p>
            <a:pPr algn="l"/>
            <a:r>
              <a:rPr lang="nl-NL" dirty="0" smtClean="0"/>
              <a:t>Mevr. G is niet teruggekomen van middagverlof.</a:t>
            </a:r>
          </a:p>
          <a:p>
            <a:pPr algn="l"/>
            <a:r>
              <a:rPr lang="nl-NL" dirty="0" smtClean="0"/>
              <a:t>Mevr. is 67 jaar </a:t>
            </a:r>
            <a:r>
              <a:rPr lang="nl-NL" smtClean="0"/>
              <a:t>en vrijwillig opgenomen </a:t>
            </a:r>
            <a:r>
              <a:rPr lang="nl-NL" dirty="0" smtClean="0"/>
              <a:t>met een psychotisch toestandsbeeld. Ze zit op een gesloten afdeling maar heeft maximale vrijheid.</a:t>
            </a:r>
          </a:p>
          <a:p>
            <a:pPr algn="l"/>
            <a:r>
              <a:rPr lang="nl-NL" dirty="0" smtClean="0"/>
              <a:t>Dilemma in team over de te nemen actie</a:t>
            </a:r>
            <a:endParaRPr lang="nl-NL" dirty="0"/>
          </a:p>
        </p:txBody>
      </p:sp>
    </p:spTree>
    <p:extLst>
      <p:ext uri="{BB962C8B-B14F-4D97-AF65-F5344CB8AC3E}">
        <p14:creationId xmlns:p14="http://schemas.microsoft.com/office/powerpoint/2010/main" val="13181923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nl-NL" dirty="0" smtClean="0"/>
              <a:t>Casus 4</a:t>
            </a:r>
            <a:endParaRPr lang="nl-NL" dirty="0"/>
          </a:p>
        </p:txBody>
      </p:sp>
      <p:sp>
        <p:nvSpPr>
          <p:cNvPr id="3" name="Tijdelijke aanduiding voor inhoud 2"/>
          <p:cNvSpPr>
            <a:spLocks noGrp="1"/>
          </p:cNvSpPr>
          <p:nvPr>
            <p:ph idx="1"/>
          </p:nvPr>
        </p:nvSpPr>
        <p:spPr/>
        <p:txBody>
          <a:bodyPr>
            <a:normAutofit fontScale="77500" lnSpcReduction="20000"/>
          </a:bodyPr>
          <a:lstStyle/>
          <a:p>
            <a:pPr algn="l"/>
            <a:r>
              <a:rPr lang="nl-NL" dirty="0" smtClean="0"/>
              <a:t>Het multidisciplinaire behandelteam wil een begeleidingsplan voor mevr. K voor terugkeer naar huis.</a:t>
            </a:r>
          </a:p>
          <a:p>
            <a:pPr algn="l"/>
            <a:r>
              <a:rPr lang="nl-NL" dirty="0" smtClean="0"/>
              <a:t>Mevr. K is opgenomen </a:t>
            </a:r>
            <a:r>
              <a:rPr lang="nl-NL" dirty="0" err="1" smtClean="0"/>
              <a:t>ivm</a:t>
            </a:r>
            <a:r>
              <a:rPr lang="nl-NL" dirty="0" smtClean="0"/>
              <a:t> chronische angst en hyperventilatieklachten.</a:t>
            </a:r>
          </a:p>
          <a:p>
            <a:pPr algn="l"/>
            <a:r>
              <a:rPr lang="nl-NL" dirty="0" smtClean="0"/>
              <a:t>Tijdens bezoekuur valt op dat de partner de neiging heeft haar neerbuigend te behandelen.</a:t>
            </a:r>
          </a:p>
          <a:p>
            <a:pPr algn="l"/>
            <a:r>
              <a:rPr lang="nl-NL" dirty="0" smtClean="0"/>
              <a:t>Vandaag heeft mevr. een hyperventilatie aanval gehad tijdens de </a:t>
            </a:r>
            <a:r>
              <a:rPr lang="nl-NL" dirty="0" err="1" smtClean="0"/>
              <a:t>dagevaluatie</a:t>
            </a:r>
            <a:r>
              <a:rPr lang="nl-NL" dirty="0" smtClean="0"/>
              <a:t>, nadat andere patiënten haar verweten dat ze nooit iets zegt tijdens de besprekingen.</a:t>
            </a:r>
            <a:endParaRPr lang="nl-NL" dirty="0"/>
          </a:p>
        </p:txBody>
      </p:sp>
    </p:spTree>
    <p:extLst>
      <p:ext uri="{BB962C8B-B14F-4D97-AF65-F5344CB8AC3E}">
        <p14:creationId xmlns:p14="http://schemas.microsoft.com/office/powerpoint/2010/main" val="5949239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nl-NL" dirty="0"/>
              <a:t>Klinisch redeneren en EBP</a:t>
            </a:r>
          </a:p>
        </p:txBody>
      </p:sp>
      <p:sp>
        <p:nvSpPr>
          <p:cNvPr id="3" name="Tijdelijke aanduiding voor inhoud 2"/>
          <p:cNvSpPr>
            <a:spLocks noGrp="1"/>
          </p:cNvSpPr>
          <p:nvPr>
            <p:ph idx="1"/>
          </p:nvPr>
        </p:nvSpPr>
        <p:spPr/>
        <p:txBody>
          <a:bodyPr>
            <a:normAutofit fontScale="92500"/>
          </a:bodyPr>
          <a:lstStyle/>
          <a:p>
            <a:pPr algn="l"/>
            <a:r>
              <a:rPr lang="nl-NL" dirty="0"/>
              <a:t>Intuïtief, logisch, analytisch, </a:t>
            </a:r>
            <a:r>
              <a:rPr lang="nl-NL" dirty="0" err="1"/>
              <a:t>abductief</a:t>
            </a:r>
            <a:r>
              <a:rPr lang="nl-NL" dirty="0"/>
              <a:t> redeneren</a:t>
            </a:r>
          </a:p>
          <a:p>
            <a:pPr algn="l"/>
            <a:r>
              <a:rPr lang="nl-NL" dirty="0"/>
              <a:t>Met een zekere mate van onzekerheid; klinische onzekerheid</a:t>
            </a:r>
          </a:p>
          <a:p>
            <a:pPr algn="l"/>
            <a:r>
              <a:rPr lang="nl-NL" dirty="0"/>
              <a:t>Van daaruit komt de prikkel tot onderzoekende houding</a:t>
            </a:r>
          </a:p>
          <a:p>
            <a:pPr algn="l"/>
            <a:r>
              <a:rPr lang="nl-NL" dirty="0"/>
              <a:t>Start van EBP </a:t>
            </a:r>
          </a:p>
        </p:txBody>
      </p:sp>
    </p:spTree>
    <p:extLst>
      <p:ext uri="{BB962C8B-B14F-4D97-AF65-F5344CB8AC3E}">
        <p14:creationId xmlns:p14="http://schemas.microsoft.com/office/powerpoint/2010/main" val="39563699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Wat is </a:t>
            </a:r>
            <a:r>
              <a:rPr lang="nl-NL" dirty="0" err="1" smtClean="0"/>
              <a:t>Evidence</a:t>
            </a:r>
            <a:r>
              <a:rPr lang="nl-NL" dirty="0" smtClean="0"/>
              <a:t> </a:t>
            </a:r>
            <a:r>
              <a:rPr lang="nl-NL" dirty="0" err="1" smtClean="0"/>
              <a:t>Based</a:t>
            </a:r>
            <a:r>
              <a:rPr lang="nl-NL" dirty="0" smtClean="0"/>
              <a:t> Practice</a:t>
            </a:r>
            <a:endParaRPr lang="nl-NL" dirty="0"/>
          </a:p>
        </p:txBody>
      </p:sp>
      <p:sp>
        <p:nvSpPr>
          <p:cNvPr id="3" name="Tijdelijke aanduiding voor inhoud 2"/>
          <p:cNvSpPr>
            <a:spLocks noGrp="1"/>
          </p:cNvSpPr>
          <p:nvPr>
            <p:ph idx="1"/>
          </p:nvPr>
        </p:nvSpPr>
        <p:spPr/>
        <p:txBody>
          <a:bodyPr/>
          <a:lstStyle/>
          <a:p>
            <a:r>
              <a:rPr lang="nl-NL" dirty="0" smtClean="0"/>
              <a:t>Een filmpje </a:t>
            </a:r>
            <a:r>
              <a:rPr lang="nl-NL" sz="800" dirty="0" smtClean="0">
                <a:hlinkClick r:id="rId2"/>
              </a:rPr>
              <a:t>https://www.youtube.com/watch?v=cne7jq4w1xI</a:t>
            </a:r>
            <a:endParaRPr lang="nl-NL" sz="800" dirty="0" smtClean="0"/>
          </a:p>
          <a:p>
            <a:endParaRPr lang="nl-NL" sz="800" dirty="0" smtClean="0"/>
          </a:p>
          <a:p>
            <a:endParaRPr lang="nl-NL" dirty="0"/>
          </a:p>
          <a:p>
            <a:endParaRPr lang="nl-NL" sz="800" dirty="0"/>
          </a:p>
        </p:txBody>
      </p:sp>
      <p:pic>
        <p:nvPicPr>
          <p:cNvPr id="8" name="Afbeelding 7">
            <a:hlinkClick r:id="rId3"/>
          </p:cNvPr>
          <p:cNvPicPr>
            <a:picLocks noChangeAspect="1"/>
          </p:cNvPicPr>
          <p:nvPr/>
        </p:nvPicPr>
        <p:blipFill>
          <a:blip r:embed="rId4"/>
          <a:stretch>
            <a:fillRect/>
          </a:stretch>
        </p:blipFill>
        <p:spPr>
          <a:xfrm>
            <a:off x="-2247004" y="-1998727"/>
            <a:ext cx="13770000" cy="9180000"/>
          </a:xfrm>
          <a:prstGeom prst="rect">
            <a:avLst/>
          </a:prstGeom>
        </p:spPr>
      </p:pic>
    </p:spTree>
    <p:extLst>
      <p:ext uri="{BB962C8B-B14F-4D97-AF65-F5344CB8AC3E}">
        <p14:creationId xmlns:p14="http://schemas.microsoft.com/office/powerpoint/2010/main" val="36828063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16771" y="1106425"/>
            <a:ext cx="9017877" cy="923544"/>
          </a:xfrm>
        </p:spPr>
        <p:txBody>
          <a:bodyPr/>
          <a:lstStyle/>
          <a:p>
            <a:pPr algn="ctr"/>
            <a:r>
              <a:rPr lang="nl-NL" b="1" dirty="0" err="1" smtClean="0"/>
              <a:t>Evidence</a:t>
            </a:r>
            <a:r>
              <a:rPr lang="nl-NL" b="1" dirty="0" smtClean="0"/>
              <a:t> </a:t>
            </a:r>
            <a:r>
              <a:rPr lang="nl-NL" b="1" dirty="0" err="1" smtClean="0"/>
              <a:t>Based</a:t>
            </a:r>
            <a:r>
              <a:rPr lang="nl-NL" b="1" dirty="0" smtClean="0"/>
              <a:t> Practice (EBP)</a:t>
            </a:r>
            <a:endParaRPr lang="nl-NL" b="1" dirty="0"/>
          </a:p>
        </p:txBody>
      </p:sp>
      <p:sp>
        <p:nvSpPr>
          <p:cNvPr id="3" name="Tijdelijke aanduiding voor inhoud 2"/>
          <p:cNvSpPr>
            <a:spLocks noGrp="1"/>
          </p:cNvSpPr>
          <p:nvPr>
            <p:ph idx="1"/>
          </p:nvPr>
        </p:nvSpPr>
        <p:spPr/>
        <p:txBody>
          <a:bodyPr>
            <a:normAutofit fontScale="77500" lnSpcReduction="20000"/>
          </a:bodyPr>
          <a:lstStyle/>
          <a:p>
            <a:pPr marL="0" indent="0" algn="l">
              <a:buNone/>
            </a:pPr>
            <a:r>
              <a:rPr lang="nl-NL" sz="3600" i="1" dirty="0" smtClean="0"/>
              <a:t>Zorgvuldig gebruik van het beste bewijsmateriaal om beslissingen te nemen met individuele cliënten (en/of naasten) over goede of gewenste zorg of behandeling. </a:t>
            </a:r>
            <a:endParaRPr lang="nl-NL" sz="3600" i="1" dirty="0"/>
          </a:p>
          <a:p>
            <a:pPr marL="0" indent="0" algn="l">
              <a:buNone/>
            </a:pPr>
            <a:r>
              <a:rPr lang="nl-NL" sz="3600" i="1" dirty="0" smtClean="0"/>
              <a:t>De praktijk van EBP impliceert het integreren van individuele kennis en ervaring van de professional en de individuele waarden en ervaringskennis van de cliënt met het beste bewijsmateriaal </a:t>
            </a:r>
          </a:p>
          <a:p>
            <a:pPr marL="0" indent="0" algn="l">
              <a:buNone/>
            </a:pPr>
            <a:endParaRPr lang="nl-NL" dirty="0" smtClean="0"/>
          </a:p>
          <a:p>
            <a:pPr marL="0" indent="0" algn="l">
              <a:buNone/>
            </a:pPr>
            <a:r>
              <a:rPr lang="nl-NL" dirty="0" smtClean="0"/>
              <a:t>(Munten, Verhoef en Kuiper, 2016)</a:t>
            </a:r>
            <a:endParaRPr lang="nl-NL" dirty="0"/>
          </a:p>
        </p:txBody>
      </p:sp>
    </p:spTree>
    <p:extLst>
      <p:ext uri="{BB962C8B-B14F-4D97-AF65-F5344CB8AC3E}">
        <p14:creationId xmlns:p14="http://schemas.microsoft.com/office/powerpoint/2010/main" val="34946586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16771" y="219457"/>
            <a:ext cx="9017877" cy="1014984"/>
          </a:xfrm>
        </p:spPr>
        <p:txBody>
          <a:bodyPr/>
          <a:lstStyle/>
          <a:p>
            <a:pPr algn="ctr"/>
            <a:r>
              <a:rPr lang="nl-NL" b="1" dirty="0" smtClean="0"/>
              <a:t>Programma</a:t>
            </a:r>
            <a:endParaRPr lang="nl-NL" b="1" dirty="0"/>
          </a:p>
        </p:txBody>
      </p:sp>
      <p:sp>
        <p:nvSpPr>
          <p:cNvPr id="3" name="Tijdelijke aanduiding voor inhoud 2"/>
          <p:cNvSpPr>
            <a:spLocks noGrp="1"/>
          </p:cNvSpPr>
          <p:nvPr>
            <p:ph idx="1"/>
          </p:nvPr>
        </p:nvSpPr>
        <p:spPr>
          <a:xfrm>
            <a:off x="2816771" y="1517906"/>
            <a:ext cx="9017877" cy="4589876"/>
          </a:xfrm>
        </p:spPr>
        <p:txBody>
          <a:bodyPr>
            <a:normAutofit fontScale="92500" lnSpcReduction="20000"/>
          </a:bodyPr>
          <a:lstStyle/>
          <a:p>
            <a:pPr algn="l"/>
            <a:r>
              <a:rPr lang="nl-NL" dirty="0" smtClean="0"/>
              <a:t>Welkom</a:t>
            </a:r>
          </a:p>
          <a:p>
            <a:pPr algn="l"/>
            <a:r>
              <a:rPr lang="nl-NL" dirty="0"/>
              <a:t>Klinisch </a:t>
            </a:r>
            <a:r>
              <a:rPr lang="nl-NL" dirty="0" smtClean="0"/>
              <a:t>redeneren</a:t>
            </a:r>
          </a:p>
          <a:p>
            <a:pPr algn="l"/>
            <a:r>
              <a:rPr lang="nl-NL" dirty="0" smtClean="0"/>
              <a:t>Concept </a:t>
            </a:r>
            <a:r>
              <a:rPr lang="nl-NL" dirty="0" err="1" smtClean="0"/>
              <a:t>mapping</a:t>
            </a:r>
            <a:endParaRPr lang="nl-NL" dirty="0"/>
          </a:p>
          <a:p>
            <a:pPr algn="l"/>
            <a:r>
              <a:rPr lang="nl-NL" dirty="0" smtClean="0"/>
              <a:t>Presentatie: </a:t>
            </a:r>
          </a:p>
          <a:p>
            <a:pPr lvl="1" algn="l"/>
            <a:r>
              <a:rPr lang="nl-NL" dirty="0" smtClean="0"/>
              <a:t>Wat is EBP en waar komt het vandaan?</a:t>
            </a:r>
          </a:p>
          <a:p>
            <a:pPr lvl="1" algn="l"/>
            <a:r>
              <a:rPr lang="nl-NL" dirty="0" smtClean="0"/>
              <a:t>Wat verwachten we van studenten tijdens PL (competentiekaarten)?</a:t>
            </a:r>
          </a:p>
          <a:p>
            <a:pPr algn="l"/>
            <a:r>
              <a:rPr lang="nl-NL" dirty="0" smtClean="0"/>
              <a:t>Casuïstiek bespreken</a:t>
            </a:r>
          </a:p>
          <a:p>
            <a:pPr algn="l"/>
            <a:r>
              <a:rPr lang="nl-NL" dirty="0" smtClean="0"/>
              <a:t>Praktijkervaring delen</a:t>
            </a:r>
          </a:p>
          <a:p>
            <a:pPr algn="l"/>
            <a:r>
              <a:rPr lang="nl-NL" dirty="0" smtClean="0"/>
              <a:t>Evaluatie</a:t>
            </a:r>
          </a:p>
          <a:p>
            <a:pPr algn="l"/>
            <a:endParaRPr lang="nl-NL" dirty="0" smtClean="0"/>
          </a:p>
          <a:p>
            <a:pPr algn="l"/>
            <a:endParaRPr lang="nl-NL" dirty="0"/>
          </a:p>
        </p:txBody>
      </p:sp>
    </p:spTree>
    <p:extLst>
      <p:ext uri="{BB962C8B-B14F-4D97-AF65-F5344CB8AC3E}">
        <p14:creationId xmlns:p14="http://schemas.microsoft.com/office/powerpoint/2010/main" val="3026861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16771" y="246889"/>
            <a:ext cx="9017877" cy="1792224"/>
          </a:xfrm>
        </p:spPr>
        <p:txBody>
          <a:bodyPr/>
          <a:lstStyle/>
          <a:p>
            <a:pPr algn="l"/>
            <a:r>
              <a:rPr lang="nl-NL" b="1" dirty="0" smtClean="0"/>
              <a:t>EBP gaat over </a:t>
            </a:r>
            <a:endParaRPr lang="nl-NL" b="1" dirty="0"/>
          </a:p>
        </p:txBody>
      </p:sp>
      <p:sp>
        <p:nvSpPr>
          <p:cNvPr id="3" name="Tijdelijke aanduiding voor inhoud 2"/>
          <p:cNvSpPr>
            <a:spLocks noGrp="1"/>
          </p:cNvSpPr>
          <p:nvPr>
            <p:ph idx="1"/>
          </p:nvPr>
        </p:nvSpPr>
        <p:spPr>
          <a:xfrm>
            <a:off x="2816771" y="2229308"/>
            <a:ext cx="9017877" cy="3878473"/>
          </a:xfrm>
        </p:spPr>
        <p:txBody>
          <a:bodyPr>
            <a:normAutofit fontScale="85000" lnSpcReduction="20000"/>
          </a:bodyPr>
          <a:lstStyle/>
          <a:p>
            <a:pPr marL="0" indent="0" algn="l">
              <a:buNone/>
            </a:pPr>
            <a:r>
              <a:rPr lang="nl-NL" dirty="0" smtClean="0"/>
              <a:t>Wat is de beste manier om:</a:t>
            </a:r>
          </a:p>
          <a:p>
            <a:pPr algn="l"/>
            <a:r>
              <a:rPr lang="nl-NL" dirty="0" smtClean="0"/>
              <a:t>Pijn te verminderen</a:t>
            </a:r>
          </a:p>
          <a:p>
            <a:pPr algn="l"/>
            <a:r>
              <a:rPr lang="nl-NL" dirty="0" smtClean="0"/>
              <a:t>Zelfmanagement bij een chronische ziekte te bevorderen</a:t>
            </a:r>
          </a:p>
          <a:p>
            <a:pPr algn="l"/>
            <a:r>
              <a:rPr lang="nl-NL" dirty="0" smtClean="0"/>
              <a:t>Overbelasting van mantelzorgers op te sporen en verminderen</a:t>
            </a:r>
          </a:p>
          <a:p>
            <a:pPr algn="l"/>
            <a:r>
              <a:rPr lang="nl-NL" dirty="0" smtClean="0"/>
              <a:t>Ondervoeding te herkennen en te verminderen</a:t>
            </a:r>
          </a:p>
          <a:p>
            <a:pPr algn="l"/>
            <a:r>
              <a:rPr lang="nl-NL" dirty="0" smtClean="0"/>
              <a:t>Leefstijl van cliënten met ernstige psychiatrische aandoening (EPA) te beïnvloeden</a:t>
            </a:r>
          </a:p>
          <a:p>
            <a:pPr algn="l"/>
            <a:r>
              <a:rPr lang="nl-NL" dirty="0" smtClean="0"/>
              <a:t>……..</a:t>
            </a:r>
          </a:p>
          <a:p>
            <a:endParaRPr lang="nl-NL" dirty="0" smtClean="0"/>
          </a:p>
          <a:p>
            <a:endParaRPr lang="nl-NL" dirty="0" smtClean="0"/>
          </a:p>
          <a:p>
            <a:endParaRPr lang="nl-NL" dirty="0"/>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1503" y="891569"/>
            <a:ext cx="4498849" cy="1433780"/>
          </a:xfrm>
          <a:prstGeom prst="rect">
            <a:avLst/>
          </a:prstGeom>
        </p:spPr>
      </p:pic>
    </p:spTree>
    <p:extLst>
      <p:ext uri="{BB962C8B-B14F-4D97-AF65-F5344CB8AC3E}">
        <p14:creationId xmlns:p14="http://schemas.microsoft.com/office/powerpoint/2010/main" val="2372448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Hoe gaat dat dan?</a:t>
            </a:r>
            <a:endParaRPr lang="nl-NL" dirty="0"/>
          </a:p>
        </p:txBody>
      </p:sp>
      <p:pic>
        <p:nvPicPr>
          <p:cNvPr id="4" name="Tijdelijke aanduiding voor inhoud 3">
            <a:hlinkClick r:id="rId2"/>
          </p:cNvPr>
          <p:cNvPicPr>
            <a:picLocks noGrp="1" noChangeAspect="1"/>
          </p:cNvPicPr>
          <p:nvPr>
            <p:ph idx="1"/>
          </p:nvPr>
        </p:nvPicPr>
        <p:blipFill>
          <a:blip r:embed="rId3"/>
          <a:stretch>
            <a:fillRect/>
          </a:stretch>
        </p:blipFill>
        <p:spPr>
          <a:xfrm>
            <a:off x="651053" y="1825624"/>
            <a:ext cx="9802368" cy="4728795"/>
          </a:xfrm>
          <a:prstGeom prst="rect">
            <a:avLst/>
          </a:prstGeom>
        </p:spPr>
      </p:pic>
    </p:spTree>
    <p:extLst>
      <p:ext uri="{BB962C8B-B14F-4D97-AF65-F5344CB8AC3E}">
        <p14:creationId xmlns:p14="http://schemas.microsoft.com/office/powerpoint/2010/main" val="8891044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16771" y="649225"/>
            <a:ext cx="9017877" cy="1124712"/>
          </a:xfrm>
        </p:spPr>
        <p:txBody>
          <a:bodyPr/>
          <a:lstStyle/>
          <a:p>
            <a:pPr algn="ctr"/>
            <a:r>
              <a:rPr lang="nl-NL" b="1" dirty="0" smtClean="0"/>
              <a:t>Waar blijft de cliënt?</a:t>
            </a:r>
            <a:endParaRPr lang="nl-NL" b="1" dirty="0"/>
          </a:p>
        </p:txBody>
      </p:sp>
      <p:sp>
        <p:nvSpPr>
          <p:cNvPr id="3" name="Tijdelijke aanduiding voor inhoud 2"/>
          <p:cNvSpPr>
            <a:spLocks noGrp="1"/>
          </p:cNvSpPr>
          <p:nvPr>
            <p:ph idx="1"/>
          </p:nvPr>
        </p:nvSpPr>
        <p:spPr>
          <a:xfrm>
            <a:off x="2816771" y="1773938"/>
            <a:ext cx="9017877" cy="4599430"/>
          </a:xfrm>
        </p:spPr>
        <p:txBody>
          <a:bodyPr>
            <a:normAutofit fontScale="92500" lnSpcReduction="10000"/>
          </a:bodyPr>
          <a:lstStyle/>
          <a:p>
            <a:pPr marL="0" indent="0" algn="l">
              <a:buNone/>
            </a:pPr>
            <a:r>
              <a:rPr lang="nl-NL" b="1" dirty="0" smtClean="0"/>
              <a:t>Gezamenlijke besluitvorming:</a:t>
            </a:r>
          </a:p>
          <a:p>
            <a:pPr marL="0" indent="0" algn="l">
              <a:buNone/>
            </a:pPr>
            <a:endParaRPr lang="nl-NL" dirty="0"/>
          </a:p>
          <a:p>
            <a:pPr marL="514350" indent="-514350" algn="l">
              <a:buFont typeface="+mj-lt"/>
              <a:buAutoNum type="arabicPeriod"/>
            </a:pPr>
            <a:r>
              <a:rPr lang="nl-NL" dirty="0" smtClean="0"/>
              <a:t>Wat is belangrijk voor de cliënt?</a:t>
            </a:r>
          </a:p>
          <a:p>
            <a:pPr marL="514350" indent="-514350" algn="l">
              <a:buFont typeface="+mj-lt"/>
              <a:buAutoNum type="arabicPeriod"/>
            </a:pPr>
            <a:r>
              <a:rPr lang="nl-NL" dirty="0" smtClean="0"/>
              <a:t>Welke mogelijkheden zijn er volgens cliënt en professional?</a:t>
            </a:r>
          </a:p>
          <a:p>
            <a:pPr marL="514350" indent="-514350" algn="l">
              <a:buFont typeface="+mj-lt"/>
              <a:buAutoNum type="arabicPeriod"/>
            </a:pPr>
            <a:r>
              <a:rPr lang="nl-NL" dirty="0" smtClean="0"/>
              <a:t>Wat zijn voor- en nadelen?</a:t>
            </a:r>
          </a:p>
          <a:p>
            <a:pPr marL="514350" indent="-514350" algn="l">
              <a:buFont typeface="+mj-lt"/>
              <a:buAutoNum type="arabicPeriod"/>
            </a:pPr>
            <a:r>
              <a:rPr lang="nl-NL" dirty="0" smtClean="0"/>
              <a:t>Wat  weegt het zwaarst?</a:t>
            </a:r>
          </a:p>
          <a:p>
            <a:pPr marL="514350" indent="-514350" algn="l">
              <a:buFont typeface="+mj-lt"/>
              <a:buAutoNum type="arabicPeriod"/>
            </a:pPr>
            <a:r>
              <a:rPr lang="nl-NL" dirty="0" smtClean="0"/>
              <a:t>Wat gaan we doen, wie, wanneer?</a:t>
            </a:r>
          </a:p>
          <a:p>
            <a:pPr marL="514350" indent="-514350" algn="l">
              <a:buFont typeface="+mj-lt"/>
              <a:buAutoNum type="arabicPeriod"/>
            </a:pPr>
            <a:r>
              <a:rPr lang="nl-NL" dirty="0" smtClean="0"/>
              <a:t>Doen en terugkijken</a:t>
            </a:r>
          </a:p>
          <a:p>
            <a:pPr marL="514350" indent="-514350">
              <a:buFont typeface="+mj-lt"/>
              <a:buAutoNum type="arabicPeriod"/>
            </a:pPr>
            <a:endParaRPr lang="nl-NL" dirty="0"/>
          </a:p>
        </p:txBody>
      </p:sp>
    </p:spTree>
    <p:extLst>
      <p:ext uri="{BB962C8B-B14F-4D97-AF65-F5344CB8AC3E}">
        <p14:creationId xmlns:p14="http://schemas.microsoft.com/office/powerpoint/2010/main" val="27401135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207643"/>
          </a:xfrm>
        </p:spPr>
        <p:txBody>
          <a:bodyPr/>
          <a:lstStyle/>
          <a:p>
            <a:r>
              <a:rPr lang="nl-NL" dirty="0" smtClean="0"/>
              <a:t>Kan dat wel in de praktijk?</a:t>
            </a:r>
            <a:endParaRPr lang="nl-NL" dirty="0"/>
          </a:p>
        </p:txBody>
      </p:sp>
      <p:pic>
        <p:nvPicPr>
          <p:cNvPr id="4" name="Tijdelijke aanduiding voor inhoud 3">
            <a:hlinkClick r:id="rId2"/>
          </p:cNvPr>
          <p:cNvPicPr>
            <a:picLocks noGrp="1" noChangeAspect="1"/>
          </p:cNvPicPr>
          <p:nvPr>
            <p:ph idx="1"/>
          </p:nvPr>
        </p:nvPicPr>
        <p:blipFill>
          <a:blip r:embed="rId3"/>
          <a:stretch>
            <a:fillRect/>
          </a:stretch>
        </p:blipFill>
        <p:spPr>
          <a:xfrm>
            <a:off x="416966" y="1337634"/>
            <a:ext cx="9860890" cy="5129003"/>
          </a:xfrm>
          <a:prstGeom prst="rect">
            <a:avLst/>
          </a:prstGeom>
        </p:spPr>
      </p:pic>
    </p:spTree>
    <p:extLst>
      <p:ext uri="{BB962C8B-B14F-4D97-AF65-F5344CB8AC3E}">
        <p14:creationId xmlns:p14="http://schemas.microsoft.com/office/powerpoint/2010/main" val="4137546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16771" y="1042417"/>
            <a:ext cx="9017877" cy="1271016"/>
          </a:xfrm>
        </p:spPr>
        <p:txBody>
          <a:bodyPr>
            <a:normAutofit fontScale="90000"/>
          </a:bodyPr>
          <a:lstStyle/>
          <a:p>
            <a:r>
              <a:rPr lang="nl-NL" b="1" dirty="0" smtClean="0"/>
              <a:t>Wat verwachten we van studenten?</a:t>
            </a:r>
            <a:endParaRPr lang="nl-NL" b="1" dirty="0"/>
          </a:p>
        </p:txBody>
      </p:sp>
      <p:sp>
        <p:nvSpPr>
          <p:cNvPr id="3" name="Tijdelijke aanduiding voor inhoud 2"/>
          <p:cNvSpPr>
            <a:spLocks noGrp="1"/>
          </p:cNvSpPr>
          <p:nvPr>
            <p:ph idx="1"/>
          </p:nvPr>
        </p:nvSpPr>
        <p:spPr>
          <a:xfrm>
            <a:off x="2816771" y="2157984"/>
            <a:ext cx="9017877" cy="3949797"/>
          </a:xfrm>
        </p:spPr>
        <p:txBody>
          <a:bodyPr>
            <a:normAutofit fontScale="70000" lnSpcReduction="20000"/>
          </a:bodyPr>
          <a:lstStyle/>
          <a:p>
            <a:pPr algn="l"/>
            <a:r>
              <a:rPr lang="nl-NL" b="1" dirty="0" smtClean="0"/>
              <a:t>Zorgverlener</a:t>
            </a:r>
            <a:r>
              <a:rPr lang="nl-NL" dirty="0" smtClean="0"/>
              <a:t>:</a:t>
            </a:r>
          </a:p>
          <a:p>
            <a:pPr marL="0" indent="0" algn="l">
              <a:buNone/>
            </a:pPr>
            <a:r>
              <a:rPr lang="nl-NL" dirty="0" smtClean="0"/>
              <a:t>De verpleegkundige stelt op basis van </a:t>
            </a:r>
            <a:r>
              <a:rPr lang="nl-NL" b="1" dirty="0" smtClean="0"/>
              <a:t>klinisch redeneren </a:t>
            </a:r>
            <a:r>
              <a:rPr lang="nl-NL" dirty="0" smtClean="0"/>
              <a:t>de behoefte aan verpleegkundige zorg vast op lichamelijk, psychisch, functioneel en sociaal gebied, indiceert en verleent zorg in complexe situaties, volgens het verpleegkundig proces, op basis van EBP</a:t>
            </a:r>
          </a:p>
          <a:p>
            <a:pPr marL="0" indent="0">
              <a:buNone/>
            </a:pPr>
            <a:endParaRPr lang="nl-NL" dirty="0"/>
          </a:p>
          <a:p>
            <a:pPr algn="l"/>
            <a:r>
              <a:rPr lang="nl-NL" b="1" dirty="0" smtClean="0"/>
              <a:t>Reflectieve EBP professional:</a:t>
            </a:r>
          </a:p>
          <a:p>
            <a:pPr marL="0" indent="0" algn="l">
              <a:buNone/>
            </a:pPr>
            <a:r>
              <a:rPr lang="nl-NL" dirty="0" smtClean="0"/>
              <a:t>Streeft naar doeltreffende en doelmatige interventies, past kennis van onderzoek toe en participeert hierin, werkt aan eigen ontwikkeling en aan deskundigheid collega’s, overweegt en overdenkt keuzes (ook op ethische vraagstukken)</a:t>
            </a:r>
            <a:endParaRPr lang="nl-NL" dirty="0"/>
          </a:p>
        </p:txBody>
      </p:sp>
    </p:spTree>
    <p:extLst>
      <p:ext uri="{BB962C8B-B14F-4D97-AF65-F5344CB8AC3E}">
        <p14:creationId xmlns:p14="http://schemas.microsoft.com/office/powerpoint/2010/main" val="33365777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b="1" dirty="0" smtClean="0"/>
              <a:t>Zorgverlener in PL 1 en PL2</a:t>
            </a:r>
            <a:endParaRPr lang="nl-NL" b="1" dirty="0"/>
          </a:p>
        </p:txBody>
      </p:sp>
      <p:sp>
        <p:nvSpPr>
          <p:cNvPr id="3" name="Tijdelijke aanduiding voor inhoud 2"/>
          <p:cNvSpPr>
            <a:spLocks noGrp="1"/>
          </p:cNvSpPr>
          <p:nvPr>
            <p:ph sz="half" idx="1"/>
          </p:nvPr>
        </p:nvSpPr>
        <p:spPr>
          <a:xfrm>
            <a:off x="838200" y="1492301"/>
            <a:ext cx="5181600" cy="4684662"/>
          </a:xfrm>
        </p:spPr>
        <p:txBody>
          <a:bodyPr>
            <a:normAutofit fontScale="70000" lnSpcReduction="20000"/>
          </a:bodyPr>
          <a:lstStyle/>
          <a:p>
            <a:pPr marL="0" indent="0">
              <a:buNone/>
            </a:pPr>
            <a:r>
              <a:rPr lang="nl-NL" b="1" dirty="0" smtClean="0"/>
              <a:t>Praktijkleerperiode 1</a:t>
            </a:r>
          </a:p>
          <a:p>
            <a:r>
              <a:rPr lang="nl-NL" dirty="0" smtClean="0"/>
              <a:t>Behoeften van zorgvrager/naasten benoemen</a:t>
            </a:r>
          </a:p>
          <a:p>
            <a:r>
              <a:rPr lang="nl-NL" dirty="0" smtClean="0"/>
              <a:t>Herkennen methodiek</a:t>
            </a:r>
          </a:p>
          <a:p>
            <a:r>
              <a:rPr lang="nl-NL" dirty="0" smtClean="0"/>
              <a:t>Methodisch werken bij zorgtaken</a:t>
            </a:r>
          </a:p>
          <a:p>
            <a:r>
              <a:rPr lang="nl-NL" dirty="0" smtClean="0"/>
              <a:t>Met ondersteuning zorgplan opstellen</a:t>
            </a:r>
          </a:p>
          <a:p>
            <a:r>
              <a:rPr lang="nl-NL" dirty="0" smtClean="0"/>
              <a:t>Respectvol benaderen</a:t>
            </a:r>
          </a:p>
          <a:p>
            <a:r>
              <a:rPr lang="nl-NL" dirty="0" smtClean="0"/>
              <a:t>Signaleren risicovol gedrag</a:t>
            </a:r>
          </a:p>
          <a:p>
            <a:r>
              <a:rPr lang="nl-NL" dirty="0" smtClean="0"/>
              <a:t>Ondersteunen in basiszorg</a:t>
            </a:r>
          </a:p>
          <a:p>
            <a:r>
              <a:rPr lang="nl-NL" dirty="0" smtClean="0"/>
              <a:t>Uitleggen van belang en toepassen protocollen, richtlijnen, standaarden</a:t>
            </a:r>
          </a:p>
          <a:p>
            <a:pPr marL="0" indent="0">
              <a:buNone/>
            </a:pPr>
            <a:endParaRPr lang="nl-NL" dirty="0"/>
          </a:p>
        </p:txBody>
      </p:sp>
      <p:sp>
        <p:nvSpPr>
          <p:cNvPr id="4" name="Tijdelijke aanduiding voor inhoud 3"/>
          <p:cNvSpPr>
            <a:spLocks noGrp="1"/>
          </p:cNvSpPr>
          <p:nvPr>
            <p:ph sz="half" idx="2"/>
          </p:nvPr>
        </p:nvSpPr>
        <p:spPr>
          <a:xfrm>
            <a:off x="6172200" y="1492301"/>
            <a:ext cx="5181600" cy="4684662"/>
          </a:xfrm>
        </p:spPr>
        <p:txBody>
          <a:bodyPr>
            <a:normAutofit fontScale="70000" lnSpcReduction="20000"/>
          </a:bodyPr>
          <a:lstStyle/>
          <a:p>
            <a:pPr marL="0" indent="0">
              <a:buNone/>
            </a:pPr>
            <a:r>
              <a:rPr lang="nl-NL" b="1" dirty="0" smtClean="0"/>
              <a:t>Praktijkleerperiode 2</a:t>
            </a:r>
          </a:p>
          <a:p>
            <a:r>
              <a:rPr lang="nl-NL" dirty="0" smtClean="0"/>
              <a:t>Verklaren verschijnselen door klinisch redeneren</a:t>
            </a:r>
          </a:p>
          <a:p>
            <a:r>
              <a:rPr lang="nl-NL" dirty="0" smtClean="0"/>
              <a:t>Verpleegkundig proces toepassen</a:t>
            </a:r>
          </a:p>
          <a:p>
            <a:r>
              <a:rPr lang="nl-NL" dirty="0" smtClean="0"/>
              <a:t>Gespreksvaardigheden toepassen zonder te oordelen</a:t>
            </a:r>
          </a:p>
          <a:p>
            <a:r>
              <a:rPr lang="nl-NL" dirty="0" smtClean="0"/>
              <a:t>Info over sociale context verzamelen en relatie met zelfmanagement</a:t>
            </a:r>
          </a:p>
          <a:p>
            <a:r>
              <a:rPr lang="nl-NL" dirty="0" smtClean="0"/>
              <a:t>Zelfredzaamheid waar mogelijk stimuleren</a:t>
            </a:r>
          </a:p>
          <a:p>
            <a:r>
              <a:rPr lang="nl-NL" dirty="0" smtClean="0"/>
              <a:t>Risicovolle handelingen volgens protocol (bevoegd en bekwaam)</a:t>
            </a:r>
          </a:p>
          <a:p>
            <a:r>
              <a:rPr lang="nl-NL" dirty="0" smtClean="0"/>
              <a:t>Bewaken eigen grenzen</a:t>
            </a:r>
          </a:p>
          <a:p>
            <a:r>
              <a:rPr lang="nl-NL" dirty="0" smtClean="0"/>
              <a:t>Analyse kwaliteitszorg maken</a:t>
            </a:r>
          </a:p>
          <a:p>
            <a:r>
              <a:rPr lang="nl-NL" dirty="0" smtClean="0"/>
              <a:t>(her)kennen kwaliteitscycli en meetinstrumenten</a:t>
            </a:r>
            <a:endParaRPr lang="nl-NL" dirty="0"/>
          </a:p>
        </p:txBody>
      </p:sp>
    </p:spTree>
    <p:extLst>
      <p:ext uri="{BB962C8B-B14F-4D97-AF65-F5344CB8AC3E}">
        <p14:creationId xmlns:p14="http://schemas.microsoft.com/office/powerpoint/2010/main" val="5769622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515600" cy="702894"/>
          </a:xfrm>
        </p:spPr>
        <p:txBody>
          <a:bodyPr/>
          <a:lstStyle/>
          <a:p>
            <a:pPr algn="ctr"/>
            <a:r>
              <a:rPr lang="nl-NL" dirty="0" smtClean="0"/>
              <a:t>Zorgverlener in PL 3 en PL4</a:t>
            </a:r>
            <a:endParaRPr lang="nl-NL" dirty="0"/>
          </a:p>
        </p:txBody>
      </p:sp>
      <p:sp>
        <p:nvSpPr>
          <p:cNvPr id="3" name="Tijdelijke aanduiding voor inhoud 2"/>
          <p:cNvSpPr>
            <a:spLocks noGrp="1"/>
          </p:cNvSpPr>
          <p:nvPr>
            <p:ph sz="half" idx="1"/>
          </p:nvPr>
        </p:nvSpPr>
        <p:spPr>
          <a:xfrm>
            <a:off x="838200" y="1236269"/>
            <a:ext cx="5181600" cy="4940694"/>
          </a:xfrm>
        </p:spPr>
        <p:txBody>
          <a:bodyPr>
            <a:normAutofit fontScale="70000" lnSpcReduction="20000"/>
          </a:bodyPr>
          <a:lstStyle/>
          <a:p>
            <a:pPr marL="0" indent="0">
              <a:buNone/>
            </a:pPr>
            <a:r>
              <a:rPr lang="nl-NL" b="1" dirty="0" smtClean="0"/>
              <a:t>Praktijkleerperiode 3</a:t>
            </a:r>
          </a:p>
          <a:p>
            <a:r>
              <a:rPr lang="nl-NL" dirty="0" smtClean="0"/>
              <a:t>Klinisch redeneren bij </a:t>
            </a:r>
            <a:r>
              <a:rPr lang="nl-NL" dirty="0" err="1" smtClean="0"/>
              <a:t>multi</a:t>
            </a:r>
            <a:r>
              <a:rPr lang="nl-NL" dirty="0" smtClean="0"/>
              <a:t>-diagnostiek (MD)</a:t>
            </a:r>
          </a:p>
          <a:p>
            <a:r>
              <a:rPr lang="nl-NL" dirty="0" smtClean="0"/>
              <a:t>Toepassen verpleegkundig proces bij MD op basis van EBP</a:t>
            </a:r>
          </a:p>
          <a:p>
            <a:r>
              <a:rPr lang="nl-NL" dirty="0" smtClean="0"/>
              <a:t>Ondersteunen zelfmanagement</a:t>
            </a:r>
          </a:p>
          <a:p>
            <a:r>
              <a:rPr lang="nl-NL" dirty="0" smtClean="0"/>
              <a:t>Toepassen gespreksvaardigheden bij gezamenlijke besluitvorming</a:t>
            </a:r>
          </a:p>
          <a:p>
            <a:r>
              <a:rPr lang="nl-NL" dirty="0" smtClean="0"/>
              <a:t>Complexiteit inschatten en zorg organiseren</a:t>
            </a:r>
          </a:p>
          <a:p>
            <a:r>
              <a:rPr lang="nl-NL" dirty="0" smtClean="0"/>
              <a:t>Uitvoeren risicovolle handelingen, argumenteren waarom je afwijkt van protocol</a:t>
            </a:r>
          </a:p>
          <a:p>
            <a:r>
              <a:rPr lang="nl-NL" i="1" dirty="0" smtClean="0"/>
              <a:t>Kritisch naar collega’s en procedures</a:t>
            </a:r>
          </a:p>
          <a:p>
            <a:r>
              <a:rPr lang="nl-NL" i="1" dirty="0" smtClean="0"/>
              <a:t>Lezen vakliteratuur en integreren nieuwe kennis</a:t>
            </a:r>
          </a:p>
          <a:p>
            <a:r>
              <a:rPr lang="nl-NL" i="1" dirty="0" smtClean="0"/>
              <a:t>Bespreekbaar maken kwaliteit vanuit verschillende perspectieven</a:t>
            </a:r>
          </a:p>
          <a:p>
            <a:r>
              <a:rPr lang="nl-NL" i="1" dirty="0" smtClean="0"/>
              <a:t>Verbetervoorstellen voor werkprocessen</a:t>
            </a:r>
            <a:endParaRPr lang="nl-NL" i="1" dirty="0"/>
          </a:p>
        </p:txBody>
      </p:sp>
      <p:sp>
        <p:nvSpPr>
          <p:cNvPr id="4" name="Tijdelijke aanduiding voor inhoud 3"/>
          <p:cNvSpPr>
            <a:spLocks noGrp="1"/>
          </p:cNvSpPr>
          <p:nvPr>
            <p:ph sz="half" idx="2"/>
          </p:nvPr>
        </p:nvSpPr>
        <p:spPr>
          <a:xfrm>
            <a:off x="6172200" y="1236269"/>
            <a:ext cx="5181600" cy="4940694"/>
          </a:xfrm>
        </p:spPr>
        <p:txBody>
          <a:bodyPr>
            <a:normAutofit fontScale="70000" lnSpcReduction="20000"/>
          </a:bodyPr>
          <a:lstStyle/>
          <a:p>
            <a:pPr marL="0" indent="0">
              <a:buNone/>
            </a:pPr>
            <a:r>
              <a:rPr lang="nl-NL" b="1" dirty="0" smtClean="0"/>
              <a:t>Praktijkleerperiode 4</a:t>
            </a:r>
            <a:endParaRPr lang="nl-NL" b="1" dirty="0"/>
          </a:p>
          <a:p>
            <a:r>
              <a:rPr lang="nl-NL" dirty="0" smtClean="0"/>
              <a:t>Zorg vaststellen en verlenen in complexe situaties op basis van EBP</a:t>
            </a:r>
          </a:p>
          <a:p>
            <a:r>
              <a:rPr lang="nl-NL" dirty="0" smtClean="0"/>
              <a:t>Versterken zelfmanagement in sociale context op basis van gezamenlijke besluitvorming</a:t>
            </a:r>
          </a:p>
          <a:p>
            <a:r>
              <a:rPr lang="nl-NL" dirty="0" smtClean="0"/>
              <a:t>Indiceren en handelingen uitvoeren zoals beschreven in BIG</a:t>
            </a:r>
          </a:p>
          <a:p>
            <a:r>
              <a:rPr lang="nl-NL" i="1" dirty="0" smtClean="0"/>
              <a:t>Bijdrage aan kwaliteitssystemen, toepasbaar maken van standaarden, richtlijnen, protocollen</a:t>
            </a:r>
            <a:endParaRPr lang="nl-NL" i="1" dirty="0"/>
          </a:p>
        </p:txBody>
      </p:sp>
    </p:spTree>
    <p:extLst>
      <p:ext uri="{BB962C8B-B14F-4D97-AF65-F5344CB8AC3E}">
        <p14:creationId xmlns:p14="http://schemas.microsoft.com/office/powerpoint/2010/main" val="29304413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819937"/>
          </a:xfrm>
        </p:spPr>
        <p:txBody>
          <a:bodyPr/>
          <a:lstStyle/>
          <a:p>
            <a:r>
              <a:rPr lang="nl-NL" b="1" dirty="0" smtClean="0"/>
              <a:t>Reflectieve EBP professional in PL 1 en 2</a:t>
            </a:r>
            <a:endParaRPr lang="nl-NL" b="1" dirty="0"/>
          </a:p>
        </p:txBody>
      </p:sp>
      <p:sp>
        <p:nvSpPr>
          <p:cNvPr id="4" name="Tijdelijke aanduiding voor tekst 3"/>
          <p:cNvSpPr>
            <a:spLocks noGrp="1"/>
          </p:cNvSpPr>
          <p:nvPr>
            <p:ph type="body" idx="1"/>
          </p:nvPr>
        </p:nvSpPr>
        <p:spPr>
          <a:xfrm>
            <a:off x="839788" y="1089965"/>
            <a:ext cx="5157787" cy="614477"/>
          </a:xfrm>
        </p:spPr>
        <p:txBody>
          <a:bodyPr/>
          <a:lstStyle/>
          <a:p>
            <a:r>
              <a:rPr lang="nl-NL" dirty="0" smtClean="0"/>
              <a:t>Praktijkleerperiode 1</a:t>
            </a:r>
            <a:endParaRPr lang="nl-NL" dirty="0"/>
          </a:p>
        </p:txBody>
      </p:sp>
      <p:sp>
        <p:nvSpPr>
          <p:cNvPr id="5" name="Tijdelijke aanduiding voor inhoud 4"/>
          <p:cNvSpPr>
            <a:spLocks noGrp="1"/>
          </p:cNvSpPr>
          <p:nvPr>
            <p:ph sz="half" idx="2"/>
          </p:nvPr>
        </p:nvSpPr>
        <p:spPr>
          <a:xfrm>
            <a:off x="839788" y="1909902"/>
            <a:ext cx="5157787" cy="4279761"/>
          </a:xfrm>
        </p:spPr>
        <p:txBody>
          <a:bodyPr/>
          <a:lstStyle/>
          <a:p>
            <a:r>
              <a:rPr lang="nl-NL" dirty="0" smtClean="0"/>
              <a:t>Leervragen en doelen</a:t>
            </a:r>
          </a:p>
          <a:p>
            <a:r>
              <a:rPr lang="nl-NL" dirty="0" smtClean="0"/>
              <a:t>Op zoek naar antwoorden (literatuur, collega, cliënt)</a:t>
            </a:r>
          </a:p>
          <a:p>
            <a:r>
              <a:rPr lang="nl-NL" dirty="0" smtClean="0"/>
              <a:t>Kritisch op eigen handelen</a:t>
            </a:r>
          </a:p>
          <a:p>
            <a:r>
              <a:rPr lang="nl-NL" dirty="0" smtClean="0"/>
              <a:t>Volgt ontwikkelingen</a:t>
            </a:r>
            <a:endParaRPr lang="nl-NL" dirty="0"/>
          </a:p>
        </p:txBody>
      </p:sp>
      <p:sp>
        <p:nvSpPr>
          <p:cNvPr id="6" name="Tijdelijke aanduiding voor tekst 5"/>
          <p:cNvSpPr>
            <a:spLocks noGrp="1"/>
          </p:cNvSpPr>
          <p:nvPr>
            <p:ph type="body" sz="quarter" idx="3"/>
          </p:nvPr>
        </p:nvSpPr>
        <p:spPr>
          <a:xfrm>
            <a:off x="6172200" y="1089965"/>
            <a:ext cx="5183188" cy="555955"/>
          </a:xfrm>
        </p:spPr>
        <p:txBody>
          <a:bodyPr/>
          <a:lstStyle/>
          <a:p>
            <a:r>
              <a:rPr lang="nl-NL" dirty="0" smtClean="0"/>
              <a:t>Praktijkleerperiode 2</a:t>
            </a:r>
            <a:endParaRPr lang="nl-NL" dirty="0"/>
          </a:p>
        </p:txBody>
      </p:sp>
      <p:sp>
        <p:nvSpPr>
          <p:cNvPr id="7" name="Tijdelijke aanduiding voor inhoud 6"/>
          <p:cNvSpPr>
            <a:spLocks noGrp="1"/>
          </p:cNvSpPr>
          <p:nvPr>
            <p:ph sz="quarter" idx="4"/>
          </p:nvPr>
        </p:nvSpPr>
        <p:spPr>
          <a:xfrm>
            <a:off x="6172200" y="1704442"/>
            <a:ext cx="5183188" cy="4485221"/>
          </a:xfrm>
        </p:spPr>
        <p:txBody>
          <a:bodyPr>
            <a:normAutofit fontScale="92500"/>
          </a:bodyPr>
          <a:lstStyle/>
          <a:p>
            <a:r>
              <a:rPr lang="nl-NL" dirty="0" smtClean="0"/>
              <a:t>Informatie uit onderzoek, combineren met andere kennis</a:t>
            </a:r>
          </a:p>
          <a:p>
            <a:r>
              <a:rPr lang="nl-NL" dirty="0" smtClean="0"/>
              <a:t>Achterhalen wensen, kennis van cliënt en collega</a:t>
            </a:r>
          </a:p>
          <a:p>
            <a:r>
              <a:rPr lang="nl-NL" dirty="0" smtClean="0"/>
              <a:t>Reflectie eigen gedrag en feedback meenemen</a:t>
            </a:r>
          </a:p>
          <a:p>
            <a:r>
              <a:rPr lang="nl-NL" dirty="0" smtClean="0"/>
              <a:t>Signaleren eenvoudige problemen</a:t>
            </a:r>
          </a:p>
          <a:p>
            <a:r>
              <a:rPr lang="nl-NL" dirty="0" smtClean="0"/>
              <a:t>Actief in kennisoverdracht</a:t>
            </a:r>
          </a:p>
          <a:p>
            <a:r>
              <a:rPr lang="nl-NL" dirty="0" smtClean="0"/>
              <a:t>Eigen mening onderbouwen</a:t>
            </a:r>
          </a:p>
          <a:p>
            <a:r>
              <a:rPr lang="nl-NL" dirty="0" smtClean="0"/>
              <a:t>Deelnemen aan discussie</a:t>
            </a:r>
          </a:p>
          <a:p>
            <a:endParaRPr lang="nl-NL" dirty="0"/>
          </a:p>
        </p:txBody>
      </p:sp>
    </p:spTree>
    <p:extLst>
      <p:ext uri="{BB962C8B-B14F-4D97-AF65-F5344CB8AC3E}">
        <p14:creationId xmlns:p14="http://schemas.microsoft.com/office/powerpoint/2010/main" val="32496508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819937"/>
          </a:xfrm>
        </p:spPr>
        <p:txBody>
          <a:bodyPr/>
          <a:lstStyle/>
          <a:p>
            <a:r>
              <a:rPr lang="nl-NL" b="1" dirty="0" smtClean="0"/>
              <a:t>Reflectieve EBP professional in PL 3 en 4</a:t>
            </a:r>
            <a:endParaRPr lang="nl-NL" b="1" dirty="0"/>
          </a:p>
        </p:txBody>
      </p:sp>
      <p:sp>
        <p:nvSpPr>
          <p:cNvPr id="4" name="Tijdelijke aanduiding voor tekst 3"/>
          <p:cNvSpPr>
            <a:spLocks noGrp="1"/>
          </p:cNvSpPr>
          <p:nvPr>
            <p:ph type="body" idx="1"/>
          </p:nvPr>
        </p:nvSpPr>
        <p:spPr>
          <a:xfrm>
            <a:off x="839788" y="1089965"/>
            <a:ext cx="5157787" cy="614477"/>
          </a:xfrm>
        </p:spPr>
        <p:txBody>
          <a:bodyPr/>
          <a:lstStyle/>
          <a:p>
            <a:r>
              <a:rPr lang="nl-NL" dirty="0" smtClean="0"/>
              <a:t>Praktijkleerperiode 3</a:t>
            </a:r>
            <a:endParaRPr lang="nl-NL" dirty="0"/>
          </a:p>
        </p:txBody>
      </p:sp>
      <p:sp>
        <p:nvSpPr>
          <p:cNvPr id="5" name="Tijdelijke aanduiding voor inhoud 4"/>
          <p:cNvSpPr>
            <a:spLocks noGrp="1"/>
          </p:cNvSpPr>
          <p:nvPr>
            <p:ph sz="half" idx="2"/>
          </p:nvPr>
        </p:nvSpPr>
        <p:spPr>
          <a:xfrm>
            <a:off x="839788" y="1909902"/>
            <a:ext cx="5157787" cy="4279761"/>
          </a:xfrm>
        </p:spPr>
        <p:txBody>
          <a:bodyPr>
            <a:normAutofit fontScale="92500"/>
          </a:bodyPr>
          <a:lstStyle/>
          <a:p>
            <a:r>
              <a:rPr lang="nl-NL" dirty="0" smtClean="0"/>
              <a:t>Onderzoek begrijpen </a:t>
            </a:r>
          </a:p>
          <a:p>
            <a:r>
              <a:rPr lang="nl-NL" dirty="0" smtClean="0"/>
              <a:t>Handelen verantwoorden met EBP</a:t>
            </a:r>
          </a:p>
          <a:p>
            <a:r>
              <a:rPr lang="nl-NL" dirty="0" smtClean="0"/>
              <a:t>Ontwikkelingen in werk te integreren</a:t>
            </a:r>
          </a:p>
          <a:p>
            <a:r>
              <a:rPr lang="nl-NL" dirty="0" smtClean="0"/>
              <a:t>Kennis van implementatie</a:t>
            </a:r>
          </a:p>
          <a:p>
            <a:r>
              <a:rPr lang="nl-NL" dirty="0" smtClean="0"/>
              <a:t>Analyseren info-behoefte collega’s</a:t>
            </a:r>
          </a:p>
          <a:p>
            <a:r>
              <a:rPr lang="nl-NL" dirty="0" smtClean="0"/>
              <a:t>Verbetervoorstellen op basis van </a:t>
            </a:r>
            <a:r>
              <a:rPr lang="nl-NL" dirty="0" err="1" smtClean="0"/>
              <a:t>evidence</a:t>
            </a:r>
            <a:endParaRPr lang="nl-NL" dirty="0" smtClean="0"/>
          </a:p>
          <a:p>
            <a:r>
              <a:rPr lang="nl-NL" dirty="0" smtClean="0"/>
              <a:t>Actief in kennisoverdracht</a:t>
            </a:r>
          </a:p>
          <a:p>
            <a:endParaRPr lang="nl-NL" dirty="0" smtClean="0"/>
          </a:p>
          <a:p>
            <a:endParaRPr lang="nl-NL" dirty="0"/>
          </a:p>
        </p:txBody>
      </p:sp>
      <p:sp>
        <p:nvSpPr>
          <p:cNvPr id="6" name="Tijdelijke aanduiding voor tekst 5"/>
          <p:cNvSpPr>
            <a:spLocks noGrp="1"/>
          </p:cNvSpPr>
          <p:nvPr>
            <p:ph type="body" sz="quarter" idx="3"/>
          </p:nvPr>
        </p:nvSpPr>
        <p:spPr>
          <a:xfrm>
            <a:off x="6172200" y="1089965"/>
            <a:ext cx="5183188" cy="555955"/>
          </a:xfrm>
        </p:spPr>
        <p:txBody>
          <a:bodyPr/>
          <a:lstStyle/>
          <a:p>
            <a:r>
              <a:rPr lang="nl-NL" dirty="0" smtClean="0"/>
              <a:t>Praktijkleerperiode 4</a:t>
            </a:r>
            <a:endParaRPr lang="nl-NL" dirty="0"/>
          </a:p>
        </p:txBody>
      </p:sp>
      <p:sp>
        <p:nvSpPr>
          <p:cNvPr id="7" name="Tijdelijke aanduiding voor inhoud 6"/>
          <p:cNvSpPr>
            <a:spLocks noGrp="1"/>
          </p:cNvSpPr>
          <p:nvPr>
            <p:ph sz="quarter" idx="4"/>
          </p:nvPr>
        </p:nvSpPr>
        <p:spPr>
          <a:xfrm>
            <a:off x="6172200" y="1704442"/>
            <a:ext cx="5183188" cy="4485221"/>
          </a:xfrm>
        </p:spPr>
        <p:txBody>
          <a:bodyPr>
            <a:normAutofit/>
          </a:bodyPr>
          <a:lstStyle/>
          <a:p>
            <a:r>
              <a:rPr lang="nl-NL" dirty="0" smtClean="0"/>
              <a:t>Handelen vanuit onderzoekend vermogen leidend tot reflectie, EBP en innovatie</a:t>
            </a:r>
          </a:p>
          <a:p>
            <a:r>
              <a:rPr lang="nl-NL" dirty="0" smtClean="0"/>
              <a:t>Permanent bijdragen aan eigen en andermans ontwikkeling</a:t>
            </a:r>
          </a:p>
          <a:p>
            <a:r>
              <a:rPr lang="nl-NL" dirty="0" smtClean="0"/>
              <a:t>Voortdurende reflectie op eigen handelen bij zorgvrager en collega’s</a:t>
            </a:r>
            <a:endParaRPr lang="nl-NL" dirty="0"/>
          </a:p>
        </p:txBody>
      </p:sp>
    </p:spTree>
    <p:extLst>
      <p:ext uri="{BB962C8B-B14F-4D97-AF65-F5344CB8AC3E}">
        <p14:creationId xmlns:p14="http://schemas.microsoft.com/office/powerpoint/2010/main" val="31789728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2816771" y="153619"/>
            <a:ext cx="9017877" cy="1580083"/>
          </a:xfrm>
        </p:spPr>
        <p:txBody>
          <a:bodyPr>
            <a:normAutofit/>
          </a:bodyPr>
          <a:lstStyle/>
          <a:p>
            <a:pPr algn="l"/>
            <a:r>
              <a:rPr lang="nl-NL" dirty="0" smtClean="0"/>
              <a:t>Wat betekent dat voor de begeleiding? </a:t>
            </a:r>
            <a:endParaRPr lang="nl-NL" dirty="0"/>
          </a:p>
        </p:txBody>
      </p:sp>
      <p:sp>
        <p:nvSpPr>
          <p:cNvPr id="4" name="Tijdelijke aanduiding voor inhoud 3"/>
          <p:cNvSpPr>
            <a:spLocks noGrp="1"/>
          </p:cNvSpPr>
          <p:nvPr>
            <p:ph idx="1"/>
          </p:nvPr>
        </p:nvSpPr>
        <p:spPr>
          <a:xfrm>
            <a:off x="2816771" y="1733702"/>
            <a:ext cx="9017877" cy="4762196"/>
          </a:xfrm>
        </p:spPr>
        <p:txBody>
          <a:bodyPr>
            <a:normAutofit fontScale="70000" lnSpcReduction="20000"/>
          </a:bodyPr>
          <a:lstStyle/>
          <a:p>
            <a:pPr marL="0" indent="0" algn="l">
              <a:buNone/>
            </a:pPr>
            <a:r>
              <a:rPr lang="nl-NL" b="1" dirty="0" smtClean="0"/>
              <a:t>Vragen, Vragen, Vragen</a:t>
            </a:r>
            <a:r>
              <a:rPr lang="nl-NL" dirty="0" smtClean="0"/>
              <a:t> naar onderbouwing en kritisch vermogen</a:t>
            </a:r>
          </a:p>
          <a:p>
            <a:pPr algn="l"/>
            <a:r>
              <a:rPr lang="nl-NL" dirty="0" smtClean="0"/>
              <a:t>Wat ga je doen, waarom doe je dat zo, hoe is je werkmodel?</a:t>
            </a:r>
          </a:p>
          <a:p>
            <a:pPr algn="l"/>
            <a:r>
              <a:rPr lang="nl-NL" dirty="0" smtClean="0"/>
              <a:t>Waarop baseer je dat?</a:t>
            </a:r>
          </a:p>
          <a:p>
            <a:pPr algn="l"/>
            <a:r>
              <a:rPr lang="nl-NL" dirty="0" smtClean="0"/>
              <a:t>Welke afweging heb je gemaakt? </a:t>
            </a:r>
          </a:p>
          <a:p>
            <a:pPr algn="l"/>
            <a:r>
              <a:rPr lang="nl-NL" dirty="0" smtClean="0"/>
              <a:t>Wat is er volgens jou hier aan de hand en waarom denk je dat?</a:t>
            </a:r>
          </a:p>
          <a:p>
            <a:pPr algn="l"/>
            <a:r>
              <a:rPr lang="nl-NL" dirty="0" smtClean="0"/>
              <a:t>Sluit dat aan bij de patiënt/collega’s, hoe weet je dat?</a:t>
            </a:r>
          </a:p>
          <a:p>
            <a:pPr algn="l"/>
            <a:r>
              <a:rPr lang="nl-NL" dirty="0" smtClean="0"/>
              <a:t>Welk doel wil je bereiken, past dat bij de patiënt/het plan?</a:t>
            </a:r>
          </a:p>
          <a:p>
            <a:pPr algn="l"/>
            <a:r>
              <a:rPr lang="nl-NL" dirty="0" smtClean="0"/>
              <a:t>Hoe beoordeel je of je goed gehandeld hebt?</a:t>
            </a:r>
          </a:p>
          <a:p>
            <a:pPr algn="l"/>
            <a:r>
              <a:rPr lang="nl-NL" dirty="0" smtClean="0"/>
              <a:t>Observeer eens wat ik doe en bespreek dat na afloop</a:t>
            </a:r>
          </a:p>
          <a:p>
            <a:pPr algn="l"/>
            <a:r>
              <a:rPr lang="nl-NL" dirty="0" smtClean="0"/>
              <a:t>Welke mogelijkheden tot verbetering zie je hier en hoe zou je dat aanpakken</a:t>
            </a:r>
          </a:p>
          <a:p>
            <a:pPr algn="l"/>
            <a:r>
              <a:rPr lang="nl-NL" dirty="0" smtClean="0"/>
              <a:t>Wat is er over dat onderwerp bekend? </a:t>
            </a:r>
          </a:p>
          <a:p>
            <a:pPr algn="l"/>
            <a:r>
              <a:rPr lang="nl-NL" dirty="0" smtClean="0"/>
              <a:t>Maak eens een conceptmap van dat onderwerp</a:t>
            </a:r>
          </a:p>
          <a:p>
            <a:pPr algn="l"/>
            <a:r>
              <a:rPr lang="nl-NL" dirty="0" smtClean="0"/>
              <a:t>Etc.</a:t>
            </a:r>
          </a:p>
          <a:p>
            <a:pPr algn="l"/>
            <a:endParaRPr lang="nl-NL" dirty="0" smtClean="0"/>
          </a:p>
          <a:p>
            <a:pPr algn="l"/>
            <a:endParaRPr lang="nl-NL" dirty="0"/>
          </a:p>
        </p:txBody>
      </p:sp>
    </p:spTree>
    <p:extLst>
      <p:ext uri="{BB962C8B-B14F-4D97-AF65-F5344CB8AC3E}">
        <p14:creationId xmlns:p14="http://schemas.microsoft.com/office/powerpoint/2010/main" val="41996991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pic>
        <p:nvPicPr>
          <p:cNvPr id="4" name="Tijdelijke aanduiding voor inhoud 3"/>
          <p:cNvPicPr>
            <a:picLocks noGrp="1" noChangeAspect="1"/>
          </p:cNvPicPr>
          <p:nvPr>
            <p:ph idx="1"/>
          </p:nvPr>
        </p:nvPicPr>
        <p:blipFill>
          <a:blip r:embed="rId2"/>
          <a:stretch>
            <a:fillRect/>
          </a:stretch>
        </p:blipFill>
        <p:spPr>
          <a:xfrm>
            <a:off x="6233496" y="123811"/>
            <a:ext cx="2784403" cy="3640842"/>
          </a:xfrm>
          <a:prstGeom prst="rect">
            <a:avLst/>
          </a:prstGeom>
        </p:spPr>
      </p:pic>
      <p:pic>
        <p:nvPicPr>
          <p:cNvPr id="5" name="Afbeelding 4"/>
          <p:cNvPicPr>
            <a:picLocks noChangeAspect="1"/>
          </p:cNvPicPr>
          <p:nvPr/>
        </p:nvPicPr>
        <p:blipFill>
          <a:blip r:embed="rId3"/>
          <a:stretch>
            <a:fillRect/>
          </a:stretch>
        </p:blipFill>
        <p:spPr>
          <a:xfrm>
            <a:off x="3090692" y="123811"/>
            <a:ext cx="2861324" cy="4140161"/>
          </a:xfrm>
          <a:prstGeom prst="rect">
            <a:avLst/>
          </a:prstGeom>
        </p:spPr>
      </p:pic>
      <p:pic>
        <p:nvPicPr>
          <p:cNvPr id="6" name="Afbeelding 5"/>
          <p:cNvPicPr>
            <a:picLocks noChangeAspect="1"/>
          </p:cNvPicPr>
          <p:nvPr/>
        </p:nvPicPr>
        <p:blipFill>
          <a:blip r:embed="rId4"/>
          <a:stretch>
            <a:fillRect/>
          </a:stretch>
        </p:blipFill>
        <p:spPr>
          <a:xfrm>
            <a:off x="9199978" y="116345"/>
            <a:ext cx="2583607" cy="3769090"/>
          </a:xfrm>
          <a:prstGeom prst="rect">
            <a:avLst/>
          </a:prstGeom>
        </p:spPr>
      </p:pic>
      <p:pic>
        <p:nvPicPr>
          <p:cNvPr id="7" name="Afbeelding 6"/>
          <p:cNvPicPr>
            <a:picLocks noChangeAspect="1"/>
          </p:cNvPicPr>
          <p:nvPr/>
        </p:nvPicPr>
        <p:blipFill>
          <a:blip r:embed="rId5"/>
          <a:stretch>
            <a:fillRect/>
          </a:stretch>
        </p:blipFill>
        <p:spPr>
          <a:xfrm>
            <a:off x="2290480" y="2977346"/>
            <a:ext cx="2785398" cy="3937213"/>
          </a:xfrm>
          <a:prstGeom prst="rect">
            <a:avLst/>
          </a:prstGeom>
        </p:spPr>
      </p:pic>
      <p:pic>
        <p:nvPicPr>
          <p:cNvPr id="8" name="Afbeelding 7"/>
          <p:cNvPicPr>
            <a:picLocks noChangeAspect="1"/>
          </p:cNvPicPr>
          <p:nvPr/>
        </p:nvPicPr>
        <p:blipFill>
          <a:blip r:embed="rId6"/>
          <a:stretch>
            <a:fillRect/>
          </a:stretch>
        </p:blipFill>
        <p:spPr>
          <a:xfrm>
            <a:off x="5225620" y="2977346"/>
            <a:ext cx="2685002" cy="3824094"/>
          </a:xfrm>
          <a:prstGeom prst="rect">
            <a:avLst/>
          </a:prstGeom>
        </p:spPr>
      </p:pic>
      <p:pic>
        <p:nvPicPr>
          <p:cNvPr id="9" name="Afbeelding 8"/>
          <p:cNvPicPr>
            <a:picLocks noChangeAspect="1"/>
          </p:cNvPicPr>
          <p:nvPr/>
        </p:nvPicPr>
        <p:blipFill>
          <a:blip r:embed="rId7"/>
          <a:stretch>
            <a:fillRect/>
          </a:stretch>
        </p:blipFill>
        <p:spPr>
          <a:xfrm>
            <a:off x="8210107" y="2977346"/>
            <a:ext cx="2641251" cy="3818741"/>
          </a:xfrm>
          <a:prstGeom prst="rect">
            <a:avLst/>
          </a:prstGeom>
        </p:spPr>
      </p:pic>
      <p:pic>
        <p:nvPicPr>
          <p:cNvPr id="10" name="Afbeelding 9"/>
          <p:cNvPicPr>
            <a:picLocks noChangeAspect="1"/>
          </p:cNvPicPr>
          <p:nvPr/>
        </p:nvPicPr>
        <p:blipFill>
          <a:blip r:embed="rId8"/>
          <a:stretch>
            <a:fillRect/>
          </a:stretch>
        </p:blipFill>
        <p:spPr>
          <a:xfrm>
            <a:off x="3261" y="123811"/>
            <a:ext cx="3035548" cy="3818741"/>
          </a:xfrm>
          <a:prstGeom prst="rect">
            <a:avLst/>
          </a:prstGeom>
        </p:spPr>
      </p:pic>
      <p:pic>
        <p:nvPicPr>
          <p:cNvPr id="3" name="Afbeelding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30" y="2900782"/>
            <a:ext cx="2806433" cy="4013777"/>
          </a:xfrm>
          <a:prstGeom prst="rect">
            <a:avLst/>
          </a:prstGeom>
        </p:spPr>
      </p:pic>
    </p:spTree>
    <p:extLst>
      <p:ext uri="{BB962C8B-B14F-4D97-AF65-F5344CB8AC3E}">
        <p14:creationId xmlns:p14="http://schemas.microsoft.com/office/powerpoint/2010/main" val="418959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9957" y="766119"/>
            <a:ext cx="9844691" cy="766119"/>
          </a:xfrm>
        </p:spPr>
        <p:txBody>
          <a:bodyPr/>
          <a:lstStyle/>
          <a:p>
            <a:pPr algn="ctr"/>
            <a:r>
              <a:rPr lang="nl-NL" b="1" dirty="0" smtClean="0">
                <a:solidFill>
                  <a:schemeClr val="bg1"/>
                </a:solidFill>
              </a:rPr>
              <a:t>Vragen en aan de slag</a:t>
            </a:r>
            <a:endParaRPr lang="nl-NL" b="1" dirty="0">
              <a:solidFill>
                <a:schemeClr val="bg1"/>
              </a:solidFill>
            </a:endParaRPr>
          </a:p>
        </p:txBody>
      </p:sp>
      <p:sp>
        <p:nvSpPr>
          <p:cNvPr id="3" name="Tijdelijke aanduiding voor inhoud 2"/>
          <p:cNvSpPr>
            <a:spLocks noGrp="1"/>
          </p:cNvSpPr>
          <p:nvPr>
            <p:ph idx="1"/>
          </p:nvPr>
        </p:nvSpPr>
        <p:spPr>
          <a:xfrm>
            <a:off x="1989957" y="1890584"/>
            <a:ext cx="9844691" cy="4695567"/>
          </a:xfrm>
        </p:spPr>
        <p:txBody>
          <a:bodyPr>
            <a:normAutofit fontScale="70000" lnSpcReduction="20000"/>
          </a:bodyPr>
          <a:lstStyle/>
          <a:p>
            <a:r>
              <a:rPr lang="nl-NL" dirty="0" smtClean="0"/>
              <a:t>Werken in subgroepen aan hand van verslaglegging van studenten</a:t>
            </a:r>
          </a:p>
          <a:p>
            <a:endParaRPr lang="nl-NL" dirty="0"/>
          </a:p>
          <a:p>
            <a:pPr marL="0" indent="0">
              <a:buNone/>
            </a:pPr>
            <a:r>
              <a:rPr lang="nl-NL" dirty="0" smtClean="0"/>
              <a:t>Lees de casus en beantwoord eerst voor jezelf: </a:t>
            </a:r>
          </a:p>
          <a:p>
            <a:r>
              <a:rPr lang="nl-NL" dirty="0"/>
              <a:t>Beoordeel Casus </a:t>
            </a:r>
            <a:r>
              <a:rPr lang="nl-NL" dirty="0" smtClean="0"/>
              <a:t>1, 2, 3 </a:t>
            </a:r>
            <a:r>
              <a:rPr lang="nl-NL" dirty="0"/>
              <a:t>individueel op een op Onvoldoende -Voldoende </a:t>
            </a:r>
            <a:r>
              <a:rPr lang="nl-NL" dirty="0" smtClean="0"/>
              <a:t>- Goed </a:t>
            </a:r>
            <a:r>
              <a:rPr lang="nl-NL" dirty="0"/>
              <a:t>en deel dit nog niet</a:t>
            </a:r>
          </a:p>
          <a:p>
            <a:pPr lvl="0"/>
            <a:r>
              <a:rPr lang="nl-NL" dirty="0"/>
              <a:t>Stel individueel vragen bij casus 1 en schrijf deze bij de casus en deel dit nog niet</a:t>
            </a:r>
          </a:p>
          <a:p>
            <a:r>
              <a:rPr lang="nl-NL" dirty="0" smtClean="0"/>
              <a:t>Bespreek </a:t>
            </a:r>
            <a:r>
              <a:rPr lang="nl-NL" dirty="0"/>
              <a:t>je beoordeling in de subgroep. </a:t>
            </a:r>
          </a:p>
          <a:p>
            <a:r>
              <a:rPr lang="nl-NL" dirty="0" smtClean="0"/>
              <a:t>Deel </a:t>
            </a:r>
            <a:r>
              <a:rPr lang="nl-NL" dirty="0"/>
              <a:t>je vragen in de subgroep en wat zou er gebeuren met de kwaliteit van wat de student heeft uitgevoerd/aangeleverd wanneer je de vragen gesteld zou </a:t>
            </a:r>
            <a:r>
              <a:rPr lang="nl-NL" dirty="0" smtClean="0"/>
              <a:t>hebben?</a:t>
            </a:r>
            <a:endParaRPr lang="nl-NL" dirty="0"/>
          </a:p>
          <a:p>
            <a:pPr marL="0" indent="0">
              <a:buNone/>
            </a:pPr>
            <a:endParaRPr lang="nl-NL" dirty="0" smtClean="0"/>
          </a:p>
          <a:p>
            <a:r>
              <a:rPr lang="nl-NL" dirty="0" smtClean="0"/>
              <a:t>Plak de post-</a:t>
            </a:r>
            <a:r>
              <a:rPr lang="nl-NL" dirty="0" err="1" smtClean="0"/>
              <a:t>its</a:t>
            </a:r>
            <a:r>
              <a:rPr lang="nl-NL" dirty="0" smtClean="0"/>
              <a:t> op de flap die bij de casus hoort en herhaal dit proces voor de overige </a:t>
            </a:r>
            <a:r>
              <a:rPr lang="nl-NL" dirty="0" err="1" smtClean="0"/>
              <a:t>casuïstieken</a:t>
            </a:r>
            <a:endParaRPr lang="nl-NL" dirty="0" smtClean="0"/>
          </a:p>
        </p:txBody>
      </p:sp>
    </p:spTree>
    <p:extLst>
      <p:ext uri="{BB962C8B-B14F-4D97-AF65-F5344CB8AC3E}">
        <p14:creationId xmlns:p14="http://schemas.microsoft.com/office/powerpoint/2010/main" val="1701959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b="1" dirty="0" smtClean="0"/>
              <a:t>Nabespreking </a:t>
            </a:r>
            <a:r>
              <a:rPr lang="nl-NL" b="1" dirty="0" err="1" smtClean="0"/>
              <a:t>casuïstieken</a:t>
            </a:r>
            <a:endParaRPr lang="nl-NL" b="1" dirty="0"/>
          </a:p>
        </p:txBody>
      </p:sp>
      <p:sp>
        <p:nvSpPr>
          <p:cNvPr id="3" name="Tijdelijke aanduiding voor inhoud 2"/>
          <p:cNvSpPr>
            <a:spLocks noGrp="1"/>
          </p:cNvSpPr>
          <p:nvPr>
            <p:ph idx="1"/>
          </p:nvPr>
        </p:nvSpPr>
        <p:spPr/>
        <p:txBody>
          <a:bodyPr/>
          <a:lstStyle/>
          <a:p>
            <a:endParaRPr lang="nl-NL" dirty="0" smtClean="0"/>
          </a:p>
          <a:p>
            <a:endParaRPr lang="nl-NL" dirty="0"/>
          </a:p>
          <a:p>
            <a:endParaRPr lang="nl-NL" dirty="0" smtClean="0"/>
          </a:p>
          <a:p>
            <a:pPr marL="0" indent="0">
              <a:buNone/>
            </a:pPr>
            <a:r>
              <a:rPr lang="nl-NL" dirty="0" smtClean="0"/>
              <a:t>Wat kunnen we leren van de </a:t>
            </a:r>
            <a:r>
              <a:rPr lang="nl-NL" dirty="0" err="1" smtClean="0"/>
              <a:t>casuïstieken</a:t>
            </a:r>
            <a:r>
              <a:rPr lang="nl-NL" dirty="0" smtClean="0"/>
              <a:t>?</a:t>
            </a:r>
            <a:endParaRPr lang="nl-NL" dirty="0"/>
          </a:p>
        </p:txBody>
      </p:sp>
    </p:spTree>
    <p:extLst>
      <p:ext uri="{BB962C8B-B14F-4D97-AF65-F5344CB8AC3E}">
        <p14:creationId xmlns:p14="http://schemas.microsoft.com/office/powerpoint/2010/main" val="18831317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16771" y="284205"/>
            <a:ext cx="9017877" cy="1396314"/>
          </a:xfrm>
        </p:spPr>
        <p:txBody>
          <a:bodyPr/>
          <a:lstStyle/>
          <a:p>
            <a:pPr algn="ctr"/>
            <a:r>
              <a:rPr lang="nl-NL" b="1" dirty="0" smtClean="0"/>
              <a:t>Evaluatie</a:t>
            </a:r>
            <a:endParaRPr lang="nl-NL" b="1" dirty="0"/>
          </a:p>
        </p:txBody>
      </p:sp>
      <p:sp>
        <p:nvSpPr>
          <p:cNvPr id="3" name="Tijdelijke aanduiding voor inhoud 2"/>
          <p:cNvSpPr>
            <a:spLocks noGrp="1"/>
          </p:cNvSpPr>
          <p:nvPr>
            <p:ph idx="1"/>
          </p:nvPr>
        </p:nvSpPr>
        <p:spPr>
          <a:xfrm>
            <a:off x="2816771" y="1680520"/>
            <a:ext cx="9017877" cy="4427262"/>
          </a:xfrm>
        </p:spPr>
        <p:txBody>
          <a:bodyPr/>
          <a:lstStyle/>
          <a:p>
            <a:pPr marL="0" indent="0" algn="l">
              <a:buNone/>
            </a:pPr>
            <a:endParaRPr lang="nl-NL" dirty="0"/>
          </a:p>
        </p:txBody>
      </p:sp>
    </p:spTree>
    <p:extLst>
      <p:ext uri="{BB962C8B-B14F-4D97-AF65-F5344CB8AC3E}">
        <p14:creationId xmlns:p14="http://schemas.microsoft.com/office/powerpoint/2010/main" val="5726679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nl-NL" dirty="0" smtClean="0"/>
              <a:t>Elementen</a:t>
            </a:r>
            <a:endParaRPr lang="nl-NL" dirty="0"/>
          </a:p>
        </p:txBody>
      </p:sp>
      <p:sp>
        <p:nvSpPr>
          <p:cNvPr id="3" name="Tijdelijke aanduiding voor inhoud 2"/>
          <p:cNvSpPr>
            <a:spLocks noGrp="1"/>
          </p:cNvSpPr>
          <p:nvPr>
            <p:ph idx="1"/>
          </p:nvPr>
        </p:nvSpPr>
        <p:spPr/>
        <p:txBody>
          <a:bodyPr/>
          <a:lstStyle/>
          <a:p>
            <a:pPr algn="l"/>
            <a:r>
              <a:rPr lang="nl-NL" dirty="0"/>
              <a:t>Kennis</a:t>
            </a:r>
          </a:p>
          <a:p>
            <a:pPr algn="l"/>
            <a:r>
              <a:rPr lang="nl-NL" dirty="0"/>
              <a:t>Cognitieve vaardigheden</a:t>
            </a:r>
          </a:p>
          <a:p>
            <a:pPr algn="l"/>
            <a:r>
              <a:rPr lang="nl-NL" dirty="0"/>
              <a:t>Meta-cognitieve vaardigheden</a:t>
            </a:r>
          </a:p>
          <a:p>
            <a:pPr algn="l"/>
            <a:endParaRPr lang="nl-NL" dirty="0"/>
          </a:p>
        </p:txBody>
      </p:sp>
      <p:pic>
        <p:nvPicPr>
          <p:cNvPr id="4" name="Afbeelding 3"/>
          <p:cNvPicPr>
            <a:picLocks noChangeAspect="1"/>
          </p:cNvPicPr>
          <p:nvPr/>
        </p:nvPicPr>
        <p:blipFill>
          <a:blip r:embed="rId2"/>
          <a:stretch>
            <a:fillRect/>
          </a:stretch>
        </p:blipFill>
        <p:spPr>
          <a:xfrm>
            <a:off x="2422446" y="4624137"/>
            <a:ext cx="3145809" cy="2091109"/>
          </a:xfrm>
          <a:prstGeom prst="rect">
            <a:avLst/>
          </a:prstGeom>
        </p:spPr>
      </p:pic>
      <p:pic>
        <p:nvPicPr>
          <p:cNvPr id="5" name="Afbeelding 4"/>
          <p:cNvPicPr>
            <a:picLocks noChangeAspect="1"/>
          </p:cNvPicPr>
          <p:nvPr/>
        </p:nvPicPr>
        <p:blipFill>
          <a:blip r:embed="rId3"/>
          <a:stretch>
            <a:fillRect/>
          </a:stretch>
        </p:blipFill>
        <p:spPr>
          <a:xfrm>
            <a:off x="5962580" y="4624136"/>
            <a:ext cx="1596531" cy="2091109"/>
          </a:xfrm>
          <a:prstGeom prst="rect">
            <a:avLst/>
          </a:prstGeom>
        </p:spPr>
      </p:pic>
      <p:pic>
        <p:nvPicPr>
          <p:cNvPr id="6" name="Afbeelding 5"/>
          <p:cNvPicPr>
            <a:picLocks noChangeAspect="1"/>
          </p:cNvPicPr>
          <p:nvPr/>
        </p:nvPicPr>
        <p:blipFill>
          <a:blip r:embed="rId4"/>
          <a:stretch>
            <a:fillRect/>
          </a:stretch>
        </p:blipFill>
        <p:spPr>
          <a:xfrm>
            <a:off x="7953436" y="4643231"/>
            <a:ext cx="2072013" cy="2072013"/>
          </a:xfrm>
          <a:prstGeom prst="rect">
            <a:avLst/>
          </a:prstGeom>
        </p:spPr>
      </p:pic>
    </p:spTree>
    <p:extLst>
      <p:ext uri="{BB962C8B-B14F-4D97-AF65-F5344CB8AC3E}">
        <p14:creationId xmlns:p14="http://schemas.microsoft.com/office/powerpoint/2010/main" val="14918134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nl-NL" dirty="0" smtClean="0"/>
              <a:t>Bachelor of </a:t>
            </a:r>
            <a:r>
              <a:rPr lang="nl-NL" dirty="0" err="1" smtClean="0"/>
              <a:t>Nursing</a:t>
            </a:r>
            <a:r>
              <a:rPr lang="nl-NL" dirty="0" smtClean="0"/>
              <a:t> 2020</a:t>
            </a:r>
            <a:endParaRPr lang="nl-NL" dirty="0"/>
          </a:p>
        </p:txBody>
      </p:sp>
      <p:sp>
        <p:nvSpPr>
          <p:cNvPr id="3" name="Tijdelijke aanduiding voor inhoud 2"/>
          <p:cNvSpPr>
            <a:spLocks noGrp="1"/>
          </p:cNvSpPr>
          <p:nvPr>
            <p:ph idx="1"/>
          </p:nvPr>
        </p:nvSpPr>
        <p:spPr/>
        <p:txBody>
          <a:bodyPr>
            <a:normAutofit fontScale="85000" lnSpcReduction="10000"/>
          </a:bodyPr>
          <a:lstStyle/>
          <a:p>
            <a:pPr algn="l"/>
            <a:r>
              <a:rPr lang="nl-NL" dirty="0" err="1" smtClean="0"/>
              <a:t>CanMEDS</a:t>
            </a:r>
            <a:r>
              <a:rPr lang="nl-NL" dirty="0" smtClean="0"/>
              <a:t> rol Zorgverlener</a:t>
            </a:r>
          </a:p>
          <a:p>
            <a:pPr algn="l"/>
            <a:r>
              <a:rPr lang="nl-NL" dirty="0" smtClean="0"/>
              <a:t>Competentie:</a:t>
            </a:r>
          </a:p>
          <a:p>
            <a:pPr algn="l"/>
            <a:r>
              <a:rPr lang="nl-NL" dirty="0"/>
              <a:t>De verpleegkundige stelt op basis van </a:t>
            </a:r>
            <a:r>
              <a:rPr lang="nl-NL" b="1" dirty="0"/>
              <a:t>klinisch redeneren </a:t>
            </a:r>
            <a:r>
              <a:rPr lang="nl-NL" dirty="0"/>
              <a:t>de behoefte aan verpleegkundige zorg vast op lichamelijk, psychisch, functioneel en sociaal gebied, indiceert en verleent deze zorg in complexe </a:t>
            </a:r>
            <a:r>
              <a:rPr lang="nl-NL" b="1" dirty="0"/>
              <a:t>situaties</a:t>
            </a:r>
            <a:r>
              <a:rPr lang="nl-NL" dirty="0"/>
              <a:t>, volgens het </a:t>
            </a:r>
            <a:r>
              <a:rPr lang="nl-NL" b="1" dirty="0"/>
              <a:t>verpleegkundig proces</a:t>
            </a:r>
            <a:r>
              <a:rPr lang="nl-NL" dirty="0"/>
              <a:t>, op basis van </a:t>
            </a:r>
            <a:r>
              <a:rPr lang="nl-NL" b="1" dirty="0" err="1"/>
              <a:t>evidence</a:t>
            </a:r>
            <a:r>
              <a:rPr lang="nl-NL" b="1" dirty="0"/>
              <a:t> </a:t>
            </a:r>
            <a:r>
              <a:rPr lang="nl-NL" b="1" dirty="0" err="1"/>
              <a:t>based</a:t>
            </a:r>
            <a:r>
              <a:rPr lang="nl-NL" b="1" dirty="0"/>
              <a:t> </a:t>
            </a:r>
            <a:r>
              <a:rPr lang="nl-NL" b="1" dirty="0" err="1"/>
              <a:t>practice</a:t>
            </a:r>
            <a:r>
              <a:rPr lang="nl-NL" dirty="0"/>
              <a:t>.</a:t>
            </a:r>
          </a:p>
          <a:p>
            <a:pPr algn="l"/>
            <a:endParaRPr lang="nl-NL" dirty="0"/>
          </a:p>
        </p:txBody>
      </p:sp>
    </p:spTree>
    <p:extLst>
      <p:ext uri="{BB962C8B-B14F-4D97-AF65-F5344CB8AC3E}">
        <p14:creationId xmlns:p14="http://schemas.microsoft.com/office/powerpoint/2010/main" val="8866464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dirty="0"/>
          </a:p>
        </p:txBody>
      </p:sp>
      <p:graphicFrame>
        <p:nvGraphicFramePr>
          <p:cNvPr id="4" name="Tijdelijke aanduiding voor inhoud 3"/>
          <p:cNvGraphicFramePr>
            <a:graphicFrameLocks/>
          </p:cNvGraphicFramePr>
          <p:nvPr>
            <p:extLst/>
          </p:nvPr>
        </p:nvGraphicFramePr>
        <p:xfrm>
          <a:off x="838200" y="365125"/>
          <a:ext cx="10515600" cy="58118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034256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nl-NL" dirty="0" smtClean="0"/>
              <a:t>Casuïstiek</a:t>
            </a:r>
            <a:endParaRPr lang="nl-NL" dirty="0"/>
          </a:p>
        </p:txBody>
      </p:sp>
      <p:sp>
        <p:nvSpPr>
          <p:cNvPr id="3" name="Tijdelijke aanduiding voor inhoud 2"/>
          <p:cNvSpPr>
            <a:spLocks noGrp="1"/>
          </p:cNvSpPr>
          <p:nvPr>
            <p:ph idx="1"/>
          </p:nvPr>
        </p:nvSpPr>
        <p:spPr/>
        <p:txBody>
          <a:bodyPr>
            <a:normAutofit fontScale="77500" lnSpcReduction="20000"/>
          </a:bodyPr>
          <a:lstStyle/>
          <a:p>
            <a:pPr algn="l"/>
            <a:r>
              <a:rPr lang="nl-NL" dirty="0"/>
              <a:t>Hierbij gaat het in veel gevallen niet alleen om bestaande problemen maar ook en vooral om problemen die mogelijk kunnen ontstaan. Verpleegkunde is immers voor een groot deel gericht op preventie of het voorkomen van (verergering van) problemen.</a:t>
            </a:r>
          </a:p>
          <a:p>
            <a:pPr algn="l"/>
            <a:r>
              <a:rPr lang="nl-NL" dirty="0"/>
              <a:t>Hardop denken</a:t>
            </a:r>
          </a:p>
          <a:p>
            <a:pPr algn="l"/>
            <a:r>
              <a:rPr lang="nl-NL" dirty="0"/>
              <a:t>V</a:t>
            </a:r>
            <a:r>
              <a:rPr lang="nl-NL" dirty="0" smtClean="0"/>
              <a:t>oorkennis</a:t>
            </a:r>
            <a:endParaRPr lang="nl-NL" dirty="0"/>
          </a:p>
          <a:p>
            <a:pPr algn="l"/>
            <a:r>
              <a:rPr lang="nl-NL" dirty="0"/>
              <a:t>Redeneervermogen</a:t>
            </a:r>
          </a:p>
          <a:p>
            <a:pPr algn="l"/>
            <a:r>
              <a:rPr lang="nl-NL" dirty="0"/>
              <a:t>Reflectief vermogen</a:t>
            </a:r>
          </a:p>
          <a:p>
            <a:pPr algn="l"/>
            <a:endParaRPr lang="nl-NL" dirty="0"/>
          </a:p>
        </p:txBody>
      </p:sp>
    </p:spTree>
    <p:extLst>
      <p:ext uri="{BB962C8B-B14F-4D97-AF65-F5344CB8AC3E}">
        <p14:creationId xmlns:p14="http://schemas.microsoft.com/office/powerpoint/2010/main" val="34623175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nl-NL" dirty="0" smtClean="0"/>
              <a:t>Concept </a:t>
            </a:r>
            <a:r>
              <a:rPr lang="nl-NL" dirty="0" err="1" smtClean="0"/>
              <a:t>Mapping</a:t>
            </a:r>
            <a:endParaRPr lang="nl-NL" dirty="0"/>
          </a:p>
        </p:txBody>
      </p:sp>
      <p:sp>
        <p:nvSpPr>
          <p:cNvPr id="3" name="Tijdelijke aanduiding voor inhoud 2"/>
          <p:cNvSpPr>
            <a:spLocks noGrp="1"/>
          </p:cNvSpPr>
          <p:nvPr>
            <p:ph idx="1"/>
          </p:nvPr>
        </p:nvSpPr>
        <p:spPr/>
        <p:txBody>
          <a:bodyPr>
            <a:normAutofit fontScale="92500"/>
          </a:bodyPr>
          <a:lstStyle/>
          <a:p>
            <a:pPr algn="l"/>
            <a:r>
              <a:rPr lang="nl-NL" dirty="0" smtClean="0"/>
              <a:t>Verzamel </a:t>
            </a:r>
            <a:r>
              <a:rPr lang="nl-NL" dirty="0"/>
              <a:t>met elkaar tussen de 5 en 8 begrippen vanuit </a:t>
            </a:r>
            <a:r>
              <a:rPr lang="nl-NL" dirty="0" smtClean="0"/>
              <a:t>een </a:t>
            </a:r>
            <a:r>
              <a:rPr lang="nl-NL" dirty="0"/>
              <a:t>casus</a:t>
            </a:r>
          </a:p>
          <a:p>
            <a:pPr algn="l"/>
            <a:r>
              <a:rPr lang="nl-NL" dirty="0"/>
              <a:t>Visualiseer dit proces</a:t>
            </a:r>
          </a:p>
          <a:p>
            <a:pPr algn="l"/>
            <a:r>
              <a:rPr lang="nl-NL" dirty="0" smtClean="0"/>
              <a:t>Bevraag </a:t>
            </a:r>
            <a:r>
              <a:rPr lang="nl-NL" dirty="0"/>
              <a:t>elkaar over de relatie tussen de verschillende </a:t>
            </a:r>
            <a:r>
              <a:rPr lang="nl-NL" dirty="0" smtClean="0"/>
              <a:t>begrippen</a:t>
            </a:r>
          </a:p>
          <a:p>
            <a:pPr algn="l"/>
            <a:r>
              <a:rPr lang="nl-NL" dirty="0" smtClean="0"/>
              <a:t>Korte terugkoppeling met onderzoekende vraag</a:t>
            </a:r>
            <a:endParaRPr lang="nl-NL" dirty="0"/>
          </a:p>
          <a:p>
            <a:pPr algn="l"/>
            <a:endParaRPr lang="nl-NL" dirty="0"/>
          </a:p>
        </p:txBody>
      </p:sp>
    </p:spTree>
    <p:extLst>
      <p:ext uri="{BB962C8B-B14F-4D97-AF65-F5344CB8AC3E}">
        <p14:creationId xmlns:p14="http://schemas.microsoft.com/office/powerpoint/2010/main" val="25173163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nl-NL" dirty="0" smtClean="0"/>
              <a:t>Kwaliteitsbeoordeling </a:t>
            </a:r>
            <a:endParaRPr lang="nl-NL" dirty="0"/>
          </a:p>
        </p:txBody>
      </p:sp>
      <p:sp>
        <p:nvSpPr>
          <p:cNvPr id="3" name="Tijdelijke aanduiding voor inhoud 2"/>
          <p:cNvSpPr>
            <a:spLocks noGrp="1"/>
          </p:cNvSpPr>
          <p:nvPr>
            <p:ph idx="1"/>
          </p:nvPr>
        </p:nvSpPr>
        <p:spPr/>
        <p:txBody>
          <a:bodyPr>
            <a:normAutofit/>
          </a:bodyPr>
          <a:lstStyle/>
          <a:p>
            <a:pPr algn="l"/>
            <a:r>
              <a:rPr lang="nl-NL" dirty="0" smtClean="0"/>
              <a:t>Concepten ( kwaliteit, relevantie, aantal)</a:t>
            </a:r>
          </a:p>
          <a:p>
            <a:pPr algn="l"/>
            <a:r>
              <a:rPr lang="nl-NL" dirty="0" smtClean="0"/>
              <a:t>Verbanden (losstaand, lineair verbonden, netwerk)</a:t>
            </a:r>
          </a:p>
          <a:p>
            <a:pPr algn="l"/>
            <a:r>
              <a:rPr lang="nl-NL" dirty="0" smtClean="0"/>
              <a:t>Diepte (hoeveelheid lagen)</a:t>
            </a:r>
          </a:p>
          <a:p>
            <a:pPr algn="l"/>
            <a:r>
              <a:rPr lang="nl-NL" dirty="0" smtClean="0"/>
              <a:t>Content (inhoudelijk, clusters van concepten) </a:t>
            </a:r>
          </a:p>
        </p:txBody>
      </p:sp>
    </p:spTree>
    <p:extLst>
      <p:ext uri="{BB962C8B-B14F-4D97-AF65-F5344CB8AC3E}">
        <p14:creationId xmlns:p14="http://schemas.microsoft.com/office/powerpoint/2010/main" val="3268484787"/>
      </p:ext>
    </p:extLst>
  </p:cSld>
  <p:clrMapOvr>
    <a:masterClrMapping/>
  </p:clrMapOvr>
  <p:timing>
    <p:tnLst>
      <p:par>
        <p:cTn id="1" dur="indefinite" restart="never" nodeType="tmRoot"/>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D2D34F02EC7C45816B7B996B8CB7EE" ma:contentTypeVersion="0" ma:contentTypeDescription="Een nieuw document maken." ma:contentTypeScope="" ma:versionID="8e0f5476367b7c48dbd615406cd27fc8">
  <xsd:schema xmlns:xsd="http://www.w3.org/2001/XMLSchema" xmlns:xs="http://www.w3.org/2001/XMLSchema" xmlns:p="http://schemas.microsoft.com/office/2006/metadata/properties" targetNamespace="http://schemas.microsoft.com/office/2006/metadata/properties" ma:root="true" ma:fieldsID="ce39bc6d4f15b099df0de0795cc0e29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6390A1E-0615-4C53-947A-C01C71724F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ED397EFB-EF31-4B94-81D1-2EBE699425AF}">
  <ds:schemaRefs>
    <ds:schemaRef ds:uri="http://purl.org/dc/dcmitype/"/>
    <ds:schemaRef ds:uri="http://schemas.microsoft.com/office/2006/documentManagement/types"/>
    <ds:schemaRef ds:uri="http://purl.org/dc/elements/1.1/"/>
    <ds:schemaRef ds:uri="http://schemas.openxmlformats.org/package/2006/metadata/core-properties"/>
    <ds:schemaRef ds:uri="http://purl.org/dc/terms/"/>
    <ds:schemaRef ds:uri="http://schemas.microsoft.com/office/infopath/2007/PartnerControl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5EEC8731-2423-4A37-AB2F-CDED5B69559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1235</Words>
  <Application>Microsoft Office PowerPoint</Application>
  <PresentationFormat>Breedbeeld</PresentationFormat>
  <Paragraphs>191</Paragraphs>
  <Slides>32</Slides>
  <Notes>0</Notes>
  <HiddenSlides>1</HiddenSlides>
  <MMClips>0</MMClips>
  <ScaleCrop>false</ScaleCrop>
  <HeadingPairs>
    <vt:vector size="6" baseType="variant">
      <vt:variant>
        <vt:lpstr>Gebruikte lettertypen</vt:lpstr>
      </vt:variant>
      <vt:variant>
        <vt:i4>3</vt:i4>
      </vt:variant>
      <vt:variant>
        <vt:lpstr>Thema</vt:lpstr>
      </vt:variant>
      <vt:variant>
        <vt:i4>2</vt:i4>
      </vt:variant>
      <vt:variant>
        <vt:lpstr>Diatitels</vt:lpstr>
      </vt:variant>
      <vt:variant>
        <vt:i4>32</vt:i4>
      </vt:variant>
    </vt:vector>
  </HeadingPairs>
  <TitlesOfParts>
    <vt:vector size="37" baseType="lpstr">
      <vt:lpstr>Arial</vt:lpstr>
      <vt:lpstr>Calibri</vt:lpstr>
      <vt:lpstr>Calibri Light</vt:lpstr>
      <vt:lpstr>Kantoorthema</vt:lpstr>
      <vt:lpstr>Slide</vt:lpstr>
      <vt:lpstr>Evidence Based Practice en klinisch redeneren      Wat verwachten we van studenten en hoe kun je als werkbegeleider daarbij ondersteunen?  Mieke van Bers, Guus Munten, Paul Verhees 11 mei 2017      </vt:lpstr>
      <vt:lpstr>Programma</vt:lpstr>
      <vt:lpstr>PowerPoint-presentatie</vt:lpstr>
      <vt:lpstr>Elementen</vt:lpstr>
      <vt:lpstr>Bachelor of Nursing 2020</vt:lpstr>
      <vt:lpstr>PowerPoint-presentatie</vt:lpstr>
      <vt:lpstr>Casuïstiek</vt:lpstr>
      <vt:lpstr>Concept Mapping</vt:lpstr>
      <vt:lpstr>Kwaliteitsbeoordeling </vt:lpstr>
      <vt:lpstr>PowerPoint-presentatie</vt:lpstr>
      <vt:lpstr>PowerPoint-presentatie</vt:lpstr>
      <vt:lpstr>voorbeelden</vt:lpstr>
      <vt:lpstr>Casus 1</vt:lpstr>
      <vt:lpstr>Casus 2</vt:lpstr>
      <vt:lpstr>Casus 3</vt:lpstr>
      <vt:lpstr>Casus 4</vt:lpstr>
      <vt:lpstr>Klinisch redeneren en EBP</vt:lpstr>
      <vt:lpstr>Wat is Evidence Based Practice</vt:lpstr>
      <vt:lpstr>Evidence Based Practice (EBP)</vt:lpstr>
      <vt:lpstr>EBP gaat over </vt:lpstr>
      <vt:lpstr>Hoe gaat dat dan?</vt:lpstr>
      <vt:lpstr>Waar blijft de cliënt?</vt:lpstr>
      <vt:lpstr>Kan dat wel in de praktijk?</vt:lpstr>
      <vt:lpstr>Wat verwachten we van studenten?</vt:lpstr>
      <vt:lpstr>Zorgverlener in PL 1 en PL2</vt:lpstr>
      <vt:lpstr>Zorgverlener in PL 3 en PL4</vt:lpstr>
      <vt:lpstr>Reflectieve EBP professional in PL 1 en 2</vt:lpstr>
      <vt:lpstr>Reflectieve EBP professional in PL 3 en 4</vt:lpstr>
      <vt:lpstr>Wat betekent dat voor de begeleiding? </vt:lpstr>
      <vt:lpstr>Vragen en aan de slag</vt:lpstr>
      <vt:lpstr>Nabespreking casuïstieken</vt:lpstr>
      <vt:lpstr>Evaluatie</vt:lpstr>
    </vt:vector>
  </TitlesOfParts>
  <Company>Fontys Hogescholen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Evidence Based Practice</dc:title>
  <dc:creator>Munten,Guus A.J.M.</dc:creator>
  <cp:lastModifiedBy>Bers,Mieke A.M.T. van</cp:lastModifiedBy>
  <cp:revision>61</cp:revision>
  <dcterms:created xsi:type="dcterms:W3CDTF">2016-12-07T10:31:44Z</dcterms:created>
  <dcterms:modified xsi:type="dcterms:W3CDTF">2017-05-15T10:15:51Z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0x01010048D2D34F02EC7C45816B7B996B8CB7EE</vt:lpwstr>
  </property>
</Properties>
</file>