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slideLayouts/slideLayout3.xml" ContentType="application/vnd.openxmlformats-officedocument.presentationml.slideLayout+xml"/>
  <Override PartName="/ppt/notesSlides/notesSlide15.xml" ContentType="application/vnd.openxmlformats-officedocument.presentationml.notesSlide+xml"/>
  <Override PartName="/ppt/notesSlides/notesSlide5.xml" ContentType="application/vnd.openxmlformats-officedocument.presentationml.notesSlide+xml"/>
  <Override PartName="/ppt/notesSlides/notesSlide17.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handoutMasterIdLst>
    <p:handoutMasterId r:id="rId27"/>
  </p:handoutMasterIdLst>
  <p:sldIdLst>
    <p:sldId id="299" r:id="rId5"/>
    <p:sldId id="329" r:id="rId6"/>
    <p:sldId id="263" r:id="rId7"/>
    <p:sldId id="294" r:id="rId8"/>
    <p:sldId id="295" r:id="rId9"/>
    <p:sldId id="303" r:id="rId10"/>
    <p:sldId id="291" r:id="rId11"/>
    <p:sldId id="293" r:id="rId12"/>
    <p:sldId id="297" r:id="rId13"/>
    <p:sldId id="349" r:id="rId14"/>
    <p:sldId id="331" r:id="rId15"/>
    <p:sldId id="332" r:id="rId16"/>
    <p:sldId id="344" r:id="rId17"/>
    <p:sldId id="345" r:id="rId18"/>
    <p:sldId id="296" r:id="rId19"/>
    <p:sldId id="338" r:id="rId20"/>
    <p:sldId id="347" r:id="rId21"/>
    <p:sldId id="304" r:id="rId22"/>
    <p:sldId id="341" r:id="rId23"/>
    <p:sldId id="305" r:id="rId24"/>
    <p:sldId id="328" r:id="rId25"/>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09">
          <p15:clr>
            <a:srgbClr val="A4A3A4"/>
          </p15:clr>
        </p15:guide>
        <p15:guide id="2" pos="2100">
          <p15:clr>
            <a:srgbClr val="A4A3A4"/>
          </p15:clr>
        </p15:guide>
        <p15:guide id="3" orient="horz" pos="3126">
          <p15:clr>
            <a:srgbClr val="A4A3A4"/>
          </p15:clr>
        </p15:guide>
        <p15:guide id="4"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26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56" autoAdjust="0"/>
    <p:restoredTop sz="72048" autoAdjust="0"/>
  </p:normalViewPr>
  <p:slideViewPr>
    <p:cSldViewPr snapToGrid="0">
      <p:cViewPr varScale="1">
        <p:scale>
          <a:sx n="80" d="100"/>
          <a:sy n="80" d="100"/>
        </p:scale>
        <p:origin x="378" y="84"/>
      </p:cViewPr>
      <p:guideLst>
        <p:guide orient="horz" pos="2160"/>
        <p:guide pos="3840"/>
      </p:guideLst>
    </p:cSldViewPr>
  </p:slideViewPr>
  <p:outlineViewPr>
    <p:cViewPr>
      <p:scale>
        <a:sx n="33" d="100"/>
        <a:sy n="33" d="100"/>
      </p:scale>
      <p:origin x="48" y="1098"/>
    </p:cViewPr>
  </p:outlineViewPr>
  <p:notesTextViewPr>
    <p:cViewPr>
      <p:scale>
        <a:sx n="1" d="1"/>
        <a:sy n="1" d="1"/>
      </p:scale>
      <p:origin x="0" y="0"/>
    </p:cViewPr>
  </p:notesTextViewPr>
  <p:notesViewPr>
    <p:cSldViewPr snapToGrid="0">
      <p:cViewPr varScale="1">
        <p:scale>
          <a:sx n="33" d="100"/>
          <a:sy n="33" d="100"/>
        </p:scale>
        <p:origin x="-2280" y="-84"/>
      </p:cViewPr>
      <p:guideLst>
        <p:guide orient="horz" pos="3109"/>
        <p:guide pos="2100"/>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44958" cy="496412"/>
          </a:xfrm>
          <a:prstGeom prst="rect">
            <a:avLst/>
          </a:prstGeom>
        </p:spPr>
        <p:txBody>
          <a:bodyPr vert="horz" lIns="92446" tIns="46223" rIns="92446" bIns="46223" rtlCol="0"/>
          <a:lstStyle>
            <a:lvl1pPr algn="l">
              <a:defRPr sz="1200"/>
            </a:lvl1pPr>
          </a:lstStyle>
          <a:p>
            <a:endParaRPr lang="nl-NL"/>
          </a:p>
        </p:txBody>
      </p:sp>
      <p:sp>
        <p:nvSpPr>
          <p:cNvPr id="3" name="Tijdelijke aanduiding voor datum 2"/>
          <p:cNvSpPr>
            <a:spLocks noGrp="1"/>
          </p:cNvSpPr>
          <p:nvPr>
            <p:ph type="dt" sz="quarter" idx="1"/>
          </p:nvPr>
        </p:nvSpPr>
        <p:spPr>
          <a:xfrm>
            <a:off x="3851098" y="1"/>
            <a:ext cx="2944958" cy="496412"/>
          </a:xfrm>
          <a:prstGeom prst="rect">
            <a:avLst/>
          </a:prstGeom>
        </p:spPr>
        <p:txBody>
          <a:bodyPr vert="horz" lIns="92446" tIns="46223" rIns="92446" bIns="46223" rtlCol="0"/>
          <a:lstStyle>
            <a:lvl1pPr algn="r">
              <a:defRPr sz="1200"/>
            </a:lvl1pPr>
          </a:lstStyle>
          <a:p>
            <a:fld id="{2D0A5801-52FA-4126-B928-E5A038418DC6}" type="datetimeFigureOut">
              <a:rPr lang="nl-NL" smtClean="0"/>
              <a:t>1-6-2021</a:t>
            </a:fld>
            <a:endParaRPr lang="nl-NL"/>
          </a:p>
        </p:txBody>
      </p:sp>
      <p:sp>
        <p:nvSpPr>
          <p:cNvPr id="4" name="Tijdelijke aanduiding voor voettekst 3"/>
          <p:cNvSpPr>
            <a:spLocks noGrp="1"/>
          </p:cNvSpPr>
          <p:nvPr>
            <p:ph type="ftr" sz="quarter" idx="2"/>
          </p:nvPr>
        </p:nvSpPr>
        <p:spPr>
          <a:xfrm>
            <a:off x="0" y="9428630"/>
            <a:ext cx="2944958" cy="496411"/>
          </a:xfrm>
          <a:prstGeom prst="rect">
            <a:avLst/>
          </a:prstGeom>
        </p:spPr>
        <p:txBody>
          <a:bodyPr vert="horz" lIns="92446" tIns="46223" rIns="92446" bIns="46223"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1098" y="9428630"/>
            <a:ext cx="2944958" cy="496411"/>
          </a:xfrm>
          <a:prstGeom prst="rect">
            <a:avLst/>
          </a:prstGeom>
        </p:spPr>
        <p:txBody>
          <a:bodyPr vert="horz" lIns="92446" tIns="46223" rIns="92446" bIns="46223" rtlCol="0" anchor="b"/>
          <a:lstStyle>
            <a:lvl1pPr algn="r">
              <a:defRPr sz="1200"/>
            </a:lvl1pPr>
          </a:lstStyle>
          <a:p>
            <a:fld id="{D7148B43-0C09-42F1-A0A0-618DE7FD37D8}" type="slidenum">
              <a:rPr lang="nl-NL" smtClean="0"/>
              <a:t>‹nr.›</a:t>
            </a:fld>
            <a:endParaRPr lang="nl-NL"/>
          </a:p>
        </p:txBody>
      </p:sp>
    </p:spTree>
    <p:extLst>
      <p:ext uri="{BB962C8B-B14F-4D97-AF65-F5344CB8AC3E}">
        <p14:creationId xmlns:p14="http://schemas.microsoft.com/office/powerpoint/2010/main" val="2616990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2446" tIns="46223" rIns="92446" bIns="46223"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2446" tIns="46223" rIns="92446" bIns="46223" rtlCol="0"/>
          <a:lstStyle>
            <a:lvl1pPr algn="r">
              <a:defRPr sz="1200"/>
            </a:lvl1pPr>
          </a:lstStyle>
          <a:p>
            <a:fld id="{E79F107F-4B70-4058-8DF0-B3991A5B2B99}" type="datetimeFigureOut">
              <a:rPr lang="nl-NL" smtClean="0"/>
              <a:t>1-6-2021</a:t>
            </a:fld>
            <a:endParaRPr lang="nl-NL"/>
          </a:p>
        </p:txBody>
      </p:sp>
      <p:sp>
        <p:nvSpPr>
          <p:cNvPr id="4" name="Tijdelijke aanduiding voor dia-afbeelding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2446" tIns="46223" rIns="92446" bIns="46223" rtlCol="0" anchor="ctr"/>
          <a:lstStyle/>
          <a:p>
            <a:endParaRPr lang="nl-NL"/>
          </a:p>
        </p:txBody>
      </p:sp>
      <p:sp>
        <p:nvSpPr>
          <p:cNvPr id="5" name="Tijdelijke aanduiding voor notities 4"/>
          <p:cNvSpPr>
            <a:spLocks noGrp="1"/>
          </p:cNvSpPr>
          <p:nvPr>
            <p:ph type="body" sz="quarter" idx="3"/>
          </p:nvPr>
        </p:nvSpPr>
        <p:spPr>
          <a:xfrm>
            <a:off x="679768" y="4777195"/>
            <a:ext cx="5438140" cy="3908614"/>
          </a:xfrm>
          <a:prstGeom prst="rect">
            <a:avLst/>
          </a:prstGeom>
        </p:spPr>
        <p:txBody>
          <a:bodyPr vert="horz" lIns="92446" tIns="46223" rIns="92446" bIns="46223"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2446" tIns="46223" rIns="92446" bIns="46223"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2446" tIns="46223" rIns="92446" bIns="46223" rtlCol="0" anchor="b"/>
          <a:lstStyle>
            <a:lvl1pPr algn="r">
              <a:defRPr sz="1200"/>
            </a:lvl1pPr>
          </a:lstStyle>
          <a:p>
            <a:fld id="{5DF7BDEB-D6E8-43ED-8DE5-3119E2D74256}" type="slidenum">
              <a:rPr lang="nl-NL" smtClean="0"/>
              <a:t>‹nr.›</a:t>
            </a:fld>
            <a:endParaRPr lang="nl-NL"/>
          </a:p>
        </p:txBody>
      </p:sp>
    </p:spTree>
    <p:extLst>
      <p:ext uri="{BB962C8B-B14F-4D97-AF65-F5344CB8AC3E}">
        <p14:creationId xmlns:p14="http://schemas.microsoft.com/office/powerpoint/2010/main" val="4227837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p>
        </p:txBody>
      </p:sp>
      <p:sp>
        <p:nvSpPr>
          <p:cNvPr id="4" name="Tijdelijke aanduiding voor dianumm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1122" indent="-288893" eaLnBrk="0" hangingPunct="0">
              <a:defRPr>
                <a:solidFill>
                  <a:schemeClr val="tx1"/>
                </a:solidFill>
                <a:latin typeface="Arial" panose="020B0604020202020204" pitchFamily="34" charset="0"/>
                <a:cs typeface="Arial" panose="020B0604020202020204" pitchFamily="34" charset="0"/>
              </a:defRPr>
            </a:lvl2pPr>
            <a:lvl3pPr marL="1155573" indent="-231115" eaLnBrk="0" hangingPunct="0">
              <a:defRPr>
                <a:solidFill>
                  <a:schemeClr val="tx1"/>
                </a:solidFill>
                <a:latin typeface="Arial" panose="020B0604020202020204" pitchFamily="34" charset="0"/>
                <a:cs typeface="Arial" panose="020B0604020202020204" pitchFamily="34" charset="0"/>
              </a:defRPr>
            </a:lvl3pPr>
            <a:lvl4pPr marL="1617802" indent="-231115" eaLnBrk="0" hangingPunct="0">
              <a:defRPr>
                <a:solidFill>
                  <a:schemeClr val="tx1"/>
                </a:solidFill>
                <a:latin typeface="Arial" panose="020B0604020202020204" pitchFamily="34" charset="0"/>
                <a:cs typeface="Arial" panose="020B0604020202020204" pitchFamily="34" charset="0"/>
              </a:defRPr>
            </a:lvl4pPr>
            <a:lvl5pPr marL="2080031" indent="-231115" eaLnBrk="0" hangingPunct="0">
              <a:defRPr>
                <a:solidFill>
                  <a:schemeClr val="tx1"/>
                </a:solidFill>
                <a:latin typeface="Arial" panose="020B0604020202020204" pitchFamily="34" charset="0"/>
                <a:cs typeface="Arial" panose="020B0604020202020204" pitchFamily="34" charset="0"/>
              </a:defRPr>
            </a:lvl5pPr>
            <a:lvl6pPr marL="2542261"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4490"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6719"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8948"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CE7C58C-65F5-429C-9075-470AF209E0C7}" type="slidenum">
              <a:rPr lang="nl-NL" altLang="nl-NL">
                <a:solidFill>
                  <a:prstClr val="black"/>
                </a:solidFill>
              </a:rPr>
              <a:pPr eaLnBrk="1" hangingPunct="1"/>
              <a:t>1</a:t>
            </a:fld>
            <a:endParaRPr lang="nl-NL" altLang="nl-NL">
              <a:solidFill>
                <a:prstClr val="black"/>
              </a:solidFill>
            </a:endParaRPr>
          </a:p>
        </p:txBody>
      </p:sp>
    </p:spTree>
    <p:extLst>
      <p:ext uri="{BB962C8B-B14F-4D97-AF65-F5344CB8AC3E}">
        <p14:creationId xmlns:p14="http://schemas.microsoft.com/office/powerpoint/2010/main" val="782475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Studenten moeten Handelen – EBP – Reflectie integreren in hun bewijsstukken.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Ze moeten in eigen woorden verantwoorden voor welke competentiegebieden het als bewijs dient. </a:t>
            </a:r>
          </a:p>
          <a:p>
            <a:r>
              <a:rPr lang="nl-NL" dirty="0" smtClean="0"/>
              <a:t>Hun handelen verantwoorden vanuit theoretische kaders.</a:t>
            </a:r>
          </a:p>
          <a:p>
            <a:r>
              <a:rPr lang="nl-NL" dirty="0" smtClean="0"/>
              <a:t>Om (schriftelijke) feedback vragen van hun begeleiders </a:t>
            </a:r>
          </a:p>
          <a:p>
            <a:r>
              <a:rPr lang="nl-NL" dirty="0" smtClean="0"/>
              <a:t>Oog hebben voor de privacy van zorgvragers, naasten en professionals; geen of gefingeerde namen gebruiken.</a:t>
            </a:r>
          </a:p>
          <a:p>
            <a:r>
              <a:rPr lang="nl-NL" dirty="0" smtClean="0"/>
              <a:t>Er geldt een maximum van 16 bijlagen voor het eindportfolio</a:t>
            </a:r>
          </a:p>
          <a:p>
            <a:endParaRPr lang="en-US" dirty="0"/>
          </a:p>
        </p:txBody>
      </p:sp>
      <p:sp>
        <p:nvSpPr>
          <p:cNvPr id="4" name="Tijdelijke aanduiding voor dianummer 3"/>
          <p:cNvSpPr>
            <a:spLocks noGrp="1"/>
          </p:cNvSpPr>
          <p:nvPr>
            <p:ph type="sldNum" sz="quarter" idx="10"/>
          </p:nvPr>
        </p:nvSpPr>
        <p:spPr/>
        <p:txBody>
          <a:bodyPr/>
          <a:lstStyle/>
          <a:p>
            <a:fld id="{5DF7BDEB-D6E8-43ED-8DE5-3119E2D74256}" type="slidenum">
              <a:rPr lang="nl-NL" smtClean="0"/>
              <a:t>10</a:t>
            </a:fld>
            <a:endParaRPr lang="nl-NL"/>
          </a:p>
        </p:txBody>
      </p:sp>
    </p:spTree>
    <p:extLst>
      <p:ext uri="{BB962C8B-B14F-4D97-AF65-F5344CB8AC3E}">
        <p14:creationId xmlns:p14="http://schemas.microsoft.com/office/powerpoint/2010/main" val="3153434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Kort het verschil</a:t>
            </a:r>
            <a:r>
              <a:rPr lang="nl-NL" baseline="0" dirty="0" smtClean="0"/>
              <a:t> uitleggen tussen LLL in PL 1 en PL 2,3,4</a:t>
            </a:r>
          </a:p>
          <a:p>
            <a:r>
              <a:rPr lang="nl-NL" baseline="0" dirty="0" smtClean="0"/>
              <a:t>1</a:t>
            </a:r>
            <a:r>
              <a:rPr lang="nl-NL" baseline="30000" dirty="0" smtClean="0"/>
              <a:t>e</a:t>
            </a:r>
            <a:r>
              <a:rPr lang="nl-NL" baseline="0" dirty="0" smtClean="0"/>
              <a:t> jaar staat nu vooral </a:t>
            </a:r>
            <a:r>
              <a:rPr lang="nl-NL" baseline="0" dirty="0" err="1" smtClean="0"/>
              <a:t>psycho</a:t>
            </a:r>
            <a:r>
              <a:rPr lang="nl-NL" baseline="0" dirty="0" smtClean="0"/>
              <a:t> educatie centraal</a:t>
            </a:r>
          </a:p>
          <a:p>
            <a:r>
              <a:rPr lang="nl-NL" baseline="0" dirty="0" smtClean="0"/>
              <a:t>In het 2</a:t>
            </a:r>
            <a:r>
              <a:rPr lang="nl-NL" baseline="30000" dirty="0" smtClean="0"/>
              <a:t>e</a:t>
            </a:r>
            <a:r>
              <a:rPr lang="nl-NL" baseline="0" dirty="0" smtClean="0"/>
              <a:t>, 3</a:t>
            </a:r>
            <a:r>
              <a:rPr lang="nl-NL" baseline="30000" dirty="0" smtClean="0"/>
              <a:t>e</a:t>
            </a:r>
            <a:r>
              <a:rPr lang="nl-NL" baseline="0" dirty="0" smtClean="0"/>
              <a:t>, 4</a:t>
            </a:r>
            <a:r>
              <a:rPr lang="nl-NL" baseline="30000" dirty="0" smtClean="0"/>
              <a:t>e</a:t>
            </a:r>
            <a:r>
              <a:rPr lang="nl-NL" baseline="0" dirty="0" smtClean="0"/>
              <a:t> jaar intervisie / supervisie, gekoppeld aan opdrachten die bijdragen aan de zelfontplooiing.</a:t>
            </a:r>
          </a:p>
          <a:p>
            <a:endParaRPr lang="nl-NL" dirty="0" smtClean="0"/>
          </a:p>
          <a:p>
            <a:r>
              <a:rPr lang="nl-NL" dirty="0" smtClean="0"/>
              <a:t>Studenten moeten tijdens PL 1 minimaal 4 schriftelijke reflecties en 1 creatieve reflectie maken t.a.v. een concrete situatie die ze meegemaakt hebben op stage m.b.t. zorgvragers,</a:t>
            </a:r>
            <a:r>
              <a:rPr lang="nl-NL" baseline="0" dirty="0" smtClean="0"/>
              <a:t> werkbegeleiders of andere discipline.</a:t>
            </a:r>
          </a:p>
          <a:p>
            <a:r>
              <a:rPr lang="nl-NL" baseline="0" dirty="0" smtClean="0"/>
              <a:t>Aan het einde geven ze een presentatie over hun doorgemaakte ontwikkeling in relatie tot het verpleegkundig beroep</a:t>
            </a:r>
          </a:p>
          <a:p>
            <a:endParaRPr lang="nl-NL" baseline="0" dirty="0" smtClean="0"/>
          </a:p>
          <a:p>
            <a:r>
              <a:rPr lang="nl-NL" baseline="0" dirty="0" smtClean="0"/>
              <a:t>Tijdens PL 1 krijgen de studenten daarnaast les over methodisch werken.</a:t>
            </a:r>
            <a:endParaRPr lang="nl-NL" dirty="0"/>
          </a:p>
        </p:txBody>
      </p:sp>
      <p:sp>
        <p:nvSpPr>
          <p:cNvPr id="4" name="Tijdelijke aanduiding voor dianummer 3"/>
          <p:cNvSpPr>
            <a:spLocks noGrp="1"/>
          </p:cNvSpPr>
          <p:nvPr>
            <p:ph type="sldNum" sz="quarter" idx="10"/>
          </p:nvPr>
        </p:nvSpPr>
        <p:spPr/>
        <p:txBody>
          <a:bodyPr/>
          <a:lstStyle/>
          <a:p>
            <a:fld id="{5DF7BDEB-D6E8-43ED-8DE5-3119E2D74256}" type="slidenum">
              <a:rPr lang="nl-NL" smtClean="0"/>
              <a:t>11</a:t>
            </a:fld>
            <a:endParaRPr lang="nl-NL"/>
          </a:p>
        </p:txBody>
      </p:sp>
    </p:spTree>
    <p:extLst>
      <p:ext uri="{BB962C8B-B14F-4D97-AF65-F5344CB8AC3E}">
        <p14:creationId xmlns:p14="http://schemas.microsoft.com/office/powerpoint/2010/main" val="999768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dirty="0"/>
              <a:t>Intervisie (inbrenger schrijft reflectie)</a:t>
            </a:r>
          </a:p>
          <a:p>
            <a:pPr algn="l"/>
            <a:r>
              <a:rPr lang="nl-NL" dirty="0"/>
              <a:t>Zelfstandige opdrachten:</a:t>
            </a:r>
          </a:p>
          <a:p>
            <a:r>
              <a:rPr lang="nl-NL" dirty="0"/>
              <a:t>	- </a:t>
            </a:r>
            <a:r>
              <a:rPr lang="nl-NL" sz="1100" dirty="0"/>
              <a:t>Socialisatieverslag</a:t>
            </a:r>
          </a:p>
          <a:p>
            <a:r>
              <a:rPr lang="nl-NL" sz="1100" dirty="0"/>
              <a:t>	- Ontwikkel je talent</a:t>
            </a:r>
          </a:p>
          <a:p>
            <a:r>
              <a:rPr lang="nl-NL" sz="1100" dirty="0"/>
              <a:t>	- Winst- en verliesrekening</a:t>
            </a:r>
          </a:p>
          <a:p>
            <a:r>
              <a:rPr lang="nl-NL" sz="1100" dirty="0"/>
              <a:t>	- Persoonlijk stresssignaleringsplan</a:t>
            </a:r>
          </a:p>
          <a:p>
            <a:r>
              <a:rPr lang="nl-NL" sz="1100" dirty="0"/>
              <a:t>	- Creatieve reflectie</a:t>
            </a:r>
          </a:p>
          <a:p>
            <a:pPr algn="l">
              <a:buFont typeface="Arial" panose="020B0604020202020204" pitchFamily="34" charset="0"/>
              <a:buChar char="•"/>
            </a:pPr>
            <a:r>
              <a:rPr lang="nl-NL" dirty="0"/>
              <a:t>Opdrachten zijn groeidocumenten vanuit LLL leerjaar 1 </a:t>
            </a:r>
            <a:r>
              <a:rPr lang="nl-NL" dirty="0">
                <a:sym typeface="Wingdings" panose="05000000000000000000" pitchFamily="2" charset="2"/>
              </a:rPr>
              <a:t> koppelen aan inzichten uit stage.</a:t>
            </a:r>
          </a:p>
          <a:p>
            <a:pPr algn="l">
              <a:buFont typeface="Arial" panose="020B0604020202020204" pitchFamily="34" charset="0"/>
              <a:buChar char="•"/>
            </a:pPr>
            <a:r>
              <a:rPr lang="nl-NL" dirty="0">
                <a:sym typeface="Wingdings" panose="05000000000000000000" pitchFamily="2" charset="2"/>
              </a:rPr>
              <a:t>Inzichten uit de opdrachten geven input voor leerdoelen en reflecties</a:t>
            </a:r>
            <a:endParaRPr lang="nl-NL" dirty="0"/>
          </a:p>
        </p:txBody>
      </p:sp>
      <p:sp>
        <p:nvSpPr>
          <p:cNvPr id="4" name="Tijdelijke aanduiding voor dianummer 3"/>
          <p:cNvSpPr>
            <a:spLocks noGrp="1"/>
          </p:cNvSpPr>
          <p:nvPr>
            <p:ph type="sldNum" sz="quarter" idx="10"/>
          </p:nvPr>
        </p:nvSpPr>
        <p:spPr/>
        <p:txBody>
          <a:bodyPr/>
          <a:lstStyle/>
          <a:p>
            <a:fld id="{5DF7BDEB-D6E8-43ED-8DE5-3119E2D74256}" type="slidenum">
              <a:rPr lang="nl-NL" smtClean="0"/>
              <a:t>12</a:t>
            </a:fld>
            <a:endParaRPr lang="nl-NL"/>
          </a:p>
        </p:txBody>
      </p:sp>
    </p:spTree>
    <p:extLst>
      <p:ext uri="{BB962C8B-B14F-4D97-AF65-F5344CB8AC3E}">
        <p14:creationId xmlns:p14="http://schemas.microsoft.com/office/powerpoint/2010/main" val="2782240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Oorspronkelijk was het plan om naast de generieke inhoud</a:t>
            </a:r>
            <a:r>
              <a:rPr lang="nl-NL" baseline="0" dirty="0" smtClean="0"/>
              <a:t> ook context specifieke inhoud aan te bieden, passend bij de stageplaats. Dat is nog niet helemaal ontwikkeld. Door</a:t>
            </a:r>
            <a:r>
              <a:rPr lang="nl-NL" dirty="0" smtClean="0"/>
              <a:t> sommige instellingen (ZIC/ZIN) worden al wel</a:t>
            </a:r>
            <a:r>
              <a:rPr lang="nl-NL" baseline="0" dirty="0" smtClean="0"/>
              <a:t> context specifieke lesinhouden en opdrachten aangeboden, die de student kan verwerken en kan gebruiken als bewijs voor het portfolio. </a:t>
            </a:r>
            <a:endParaRPr lang="nl-NL" dirty="0"/>
          </a:p>
        </p:txBody>
      </p:sp>
      <p:sp>
        <p:nvSpPr>
          <p:cNvPr id="4" name="Tijdelijke aanduiding voor dianummer 3"/>
          <p:cNvSpPr>
            <a:spLocks noGrp="1"/>
          </p:cNvSpPr>
          <p:nvPr>
            <p:ph type="sldNum" sz="quarter" idx="10"/>
          </p:nvPr>
        </p:nvSpPr>
        <p:spPr/>
        <p:txBody>
          <a:bodyPr/>
          <a:lstStyle/>
          <a:p>
            <a:fld id="{5DF7BDEB-D6E8-43ED-8DE5-3119E2D74256}" type="slidenum">
              <a:rPr lang="nl-NL" smtClean="0"/>
              <a:t>14</a:t>
            </a:fld>
            <a:endParaRPr lang="nl-NL"/>
          </a:p>
        </p:txBody>
      </p:sp>
    </p:spTree>
    <p:extLst>
      <p:ext uri="{BB962C8B-B14F-4D97-AF65-F5344CB8AC3E}">
        <p14:creationId xmlns:p14="http://schemas.microsoft.com/office/powerpoint/2010/main" val="3983786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24458">
              <a:defRPr/>
            </a:pPr>
            <a:r>
              <a:rPr lang="nl-NL" dirty="0"/>
              <a:t>De student gebruikt de gehele PL-periode om het portfolio te vullen, met meerdere vormen van bewijs. De student bepaalt zelf welke soort bewijs het meest geschikt is voor het aantonen van het eindgedrag en </a:t>
            </a:r>
            <a:r>
              <a:rPr lang="nl-NL" dirty="0" smtClean="0"/>
              <a:t>verwijst</a:t>
            </a:r>
            <a:r>
              <a:rPr lang="nl-NL" baseline="0" dirty="0" smtClean="0"/>
              <a:t> </a:t>
            </a:r>
            <a:r>
              <a:rPr lang="nl-NL" dirty="0" smtClean="0"/>
              <a:t>hiernaar </a:t>
            </a:r>
            <a:r>
              <a:rPr lang="nl-NL" dirty="0"/>
              <a:t>in het pleidooi.</a:t>
            </a:r>
          </a:p>
          <a:p>
            <a:pPr defTabSz="924458">
              <a:defRPr/>
            </a:pPr>
            <a:endParaRPr lang="nl-NL" dirty="0" smtClean="0"/>
          </a:p>
          <a:p>
            <a:pPr defTabSz="924458">
              <a:defRPr/>
            </a:pPr>
            <a:r>
              <a:rPr lang="nl-NL" dirty="0" smtClean="0"/>
              <a:t>In het</a:t>
            </a:r>
            <a:r>
              <a:rPr lang="nl-NL" baseline="0" dirty="0" smtClean="0"/>
              <a:t> document met instructies voor het digitaal portfolio staat een format dat de student voor ieder bewijs (word-document) dat in het portfolio opgenomen wordt gebruikt moet worden. (Zie ook de bijlage ‘Documenten voor portfolio PL’ van de handleiding PL.) De docent praktijkleren kan zo snel zien wat voor soort bewijs het is en wat de algemene feedback vanuit de praktijk hierop is. </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5DF7BDEB-D6E8-43ED-8DE5-3119E2D74256}" type="slidenum">
              <a:rPr lang="nl-NL" smtClean="0"/>
              <a:t>15</a:t>
            </a:fld>
            <a:endParaRPr lang="nl-NL"/>
          </a:p>
        </p:txBody>
      </p:sp>
    </p:spTree>
    <p:extLst>
      <p:ext uri="{BB962C8B-B14F-4D97-AF65-F5344CB8AC3E}">
        <p14:creationId xmlns:p14="http://schemas.microsoft.com/office/powerpoint/2010/main" val="3380323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a:t>
            </a:r>
            <a:r>
              <a:rPr lang="nl-NL" baseline="0" dirty="0" smtClean="0"/>
              <a:t> </a:t>
            </a:r>
            <a:r>
              <a:rPr lang="nl-NL" dirty="0" smtClean="0"/>
              <a:t>pleidooien zijn </a:t>
            </a:r>
            <a:r>
              <a:rPr lang="nl-NL" dirty="0"/>
              <a:t>een onderdeel van het portfolio wat gebruikt wordt tijdens het beoordelingsgesprek PL. Het is een verantwoording per rol van de student, waarin de koppeling wordt gelegd met de gewenste gedragingen behorende bij de betreffende leerperiode. Dit wordt zichtbaar in de terugblik van de student op zowel de werkwijze als het resultaat en de verantwoording van de kwaliteit. </a:t>
            </a:r>
          </a:p>
          <a:p>
            <a:r>
              <a:rPr lang="nl-NL" dirty="0"/>
              <a:t>De student </a:t>
            </a:r>
            <a:r>
              <a:rPr lang="nl-NL" dirty="0" smtClean="0"/>
              <a:t>verwijst </a:t>
            </a:r>
            <a:r>
              <a:rPr lang="nl-NL" dirty="0"/>
              <a:t>naar ondersteunend </a:t>
            </a:r>
            <a:r>
              <a:rPr lang="nl-NL" dirty="0" smtClean="0"/>
              <a:t>bewijs</a:t>
            </a:r>
            <a:r>
              <a:rPr lang="nl-NL" baseline="0" dirty="0" smtClean="0"/>
              <a:t> in het document met bijlagen (maximaal 16)</a:t>
            </a:r>
            <a:r>
              <a:rPr lang="nl-NL" dirty="0" smtClean="0"/>
              <a:t>.</a:t>
            </a:r>
            <a:endParaRPr lang="nl-NL" dirty="0"/>
          </a:p>
          <a:p>
            <a:endParaRPr lang="nl-NL" dirty="0"/>
          </a:p>
          <a:p>
            <a:pPr defTabSz="924458">
              <a:defRPr/>
            </a:pPr>
            <a:r>
              <a:rPr lang="nl-NL" dirty="0"/>
              <a:t>Nadat de student ter voorbereiding op de beoordeling </a:t>
            </a:r>
            <a:r>
              <a:rPr lang="nl-NL" dirty="0" smtClean="0"/>
              <a:t>de</a:t>
            </a:r>
            <a:r>
              <a:rPr lang="nl-NL" baseline="0" dirty="0" smtClean="0"/>
              <a:t> </a:t>
            </a:r>
            <a:r>
              <a:rPr lang="nl-NL" dirty="0" smtClean="0"/>
              <a:t>pleidooien </a:t>
            </a:r>
            <a:r>
              <a:rPr lang="nl-NL" dirty="0"/>
              <a:t>geschreven heeft, brengt hij de werkvelddeskundige ervan op de hoogte dat het portfolio klaar is. De werkvelddeskundige geeft feedback op </a:t>
            </a:r>
            <a:r>
              <a:rPr lang="nl-NL" dirty="0" smtClean="0"/>
              <a:t>de</a:t>
            </a:r>
            <a:r>
              <a:rPr lang="nl-NL" baseline="0" dirty="0" smtClean="0"/>
              <a:t> </a:t>
            </a:r>
            <a:r>
              <a:rPr lang="nl-NL" dirty="0" smtClean="0"/>
              <a:t>pleidooien </a:t>
            </a:r>
            <a:r>
              <a:rPr lang="nl-NL" dirty="0"/>
              <a:t>plus het onderliggende </a:t>
            </a:r>
            <a:r>
              <a:rPr lang="nl-NL" dirty="0" smtClean="0"/>
              <a:t>bewijs via het feedbackformulier op Stagepleinzorg</a:t>
            </a:r>
            <a:r>
              <a:rPr lang="nl-NL" baseline="0" dirty="0" smtClean="0"/>
              <a:t> </a:t>
            </a:r>
            <a:r>
              <a:rPr lang="nl-NL" dirty="0" smtClean="0"/>
              <a:t>en </a:t>
            </a:r>
            <a:r>
              <a:rPr lang="nl-NL" dirty="0"/>
              <a:t>geeft een advies over de beoordeling. In principe heeft de werkvelddeskundige gedurende de stage al feedback gegeven op dat onderliggende bewijs. Mocht dit nog niet schriftelijke vastgelegd zijn doet de werkvelddeskundige dit alsnog voor de bewijzen waar de student in </a:t>
            </a:r>
            <a:r>
              <a:rPr lang="nl-NL" dirty="0" smtClean="0"/>
              <a:t>de pleidooien </a:t>
            </a:r>
            <a:r>
              <a:rPr lang="nl-NL" dirty="0"/>
              <a:t>naar verwijst, in het daarvoor bestemde format. </a:t>
            </a:r>
            <a:r>
              <a:rPr lang="nl-NL" dirty="0" smtClean="0"/>
              <a:t>Indien </a:t>
            </a:r>
            <a:r>
              <a:rPr lang="nl-NL" dirty="0"/>
              <a:t>de werkvelddeskundige van mening is dat de student het eindgedrag heeft laten zien in de praktijk, maar het </a:t>
            </a:r>
            <a:r>
              <a:rPr lang="nl-NL" dirty="0" smtClean="0"/>
              <a:t>bewijs</a:t>
            </a:r>
            <a:r>
              <a:rPr lang="nl-NL" baseline="0" dirty="0" smtClean="0"/>
              <a:t> in de pleidooien en bijlagen daarvoor</a:t>
            </a:r>
            <a:r>
              <a:rPr lang="nl-NL" dirty="0" smtClean="0"/>
              <a:t> </a:t>
            </a:r>
            <a:r>
              <a:rPr lang="nl-NL" dirty="0"/>
              <a:t>volgens de docent praktijkleren </a:t>
            </a:r>
            <a:r>
              <a:rPr lang="nl-NL" dirty="0" smtClean="0"/>
              <a:t>onvoldoende is, </a:t>
            </a:r>
            <a:r>
              <a:rPr lang="nl-NL" dirty="0"/>
              <a:t>krijgt de student de kans om het </a:t>
            </a:r>
            <a:r>
              <a:rPr lang="nl-NL" dirty="0" smtClean="0"/>
              <a:t>bewijs </a:t>
            </a:r>
            <a:r>
              <a:rPr lang="nl-NL" dirty="0"/>
              <a:t>aan te vullen. De student maakt met de docent praktijkleren afspraken over de termijn die hij daar voor krijgt.  </a:t>
            </a:r>
            <a:endParaRPr lang="nl-NL" dirty="0" smtClean="0"/>
          </a:p>
          <a:p>
            <a:pPr defTabSz="924458">
              <a:defRPr/>
            </a:pPr>
            <a:r>
              <a:rPr lang="nl-NL" dirty="0" smtClean="0"/>
              <a:t>Zie verder de beoordelingsprocedure in de handleiding</a:t>
            </a:r>
            <a:r>
              <a:rPr lang="nl-NL" baseline="0" dirty="0" smtClean="0"/>
              <a:t> en in het document ‘Werkwijze afronden beoordeling met GradeWork’.</a:t>
            </a:r>
            <a:endParaRPr lang="nl-NL" dirty="0"/>
          </a:p>
          <a:p>
            <a:r>
              <a:rPr lang="nl-NL" dirty="0"/>
              <a:t> </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5DF7BDEB-D6E8-43ED-8DE5-3119E2D74256}" type="slidenum">
              <a:rPr lang="nl-NL" smtClean="0"/>
              <a:t>16</a:t>
            </a:fld>
            <a:endParaRPr lang="nl-NL"/>
          </a:p>
        </p:txBody>
      </p:sp>
    </p:spTree>
    <p:extLst>
      <p:ext uri="{BB962C8B-B14F-4D97-AF65-F5344CB8AC3E}">
        <p14:creationId xmlns:p14="http://schemas.microsoft.com/office/powerpoint/2010/main" val="3153421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Indien een student het eindbedrag behorende bij een PL-periode niet behaalt, dan </a:t>
            </a:r>
            <a:r>
              <a:rPr lang="nl-NL" dirty="0" smtClean="0"/>
              <a:t>gaat de student in overleg met diens studentconsulent</a:t>
            </a:r>
            <a:r>
              <a:rPr lang="nl-NL" baseline="0" dirty="0" smtClean="0"/>
              <a:t> voor het bepalen van de vervolgroute. Zie de handleiding PL voor het herkansingsbeleid per PL-periode. </a:t>
            </a:r>
          </a:p>
          <a:p>
            <a:r>
              <a:rPr lang="nl-NL" dirty="0" smtClean="0"/>
              <a:t>Wanneer </a:t>
            </a:r>
            <a:r>
              <a:rPr lang="nl-NL" dirty="0"/>
              <a:t>een student twee PL-periodes na elkaar niet behaalt, dan wordt  op basis van het Onderwijs Examen Regelement door de examencommissie  de haalbaarheid van de studie voor de student beoordeeld en de consequenties en het vervolg bepaald.</a:t>
            </a:r>
          </a:p>
          <a:p>
            <a:r>
              <a:rPr lang="nl-NL" dirty="0"/>
              <a:t> </a:t>
            </a:r>
          </a:p>
          <a:p>
            <a:r>
              <a:rPr lang="nl-NL" i="1" dirty="0"/>
              <a:t>Voor studenten van de technische stroom geldt dat bij het niet behalen van de verpleegkunde stage PL 2, niet kan gesolliciteerd kan worden naar een duale opleidingsplaats op de operatieafdeling van een instelling.</a:t>
            </a:r>
            <a:endParaRPr lang="nl-NL" dirty="0"/>
          </a:p>
          <a:p>
            <a:r>
              <a:rPr lang="nl-NL" i="1" dirty="0"/>
              <a:t> </a:t>
            </a:r>
            <a:endParaRPr lang="nl-NL" dirty="0"/>
          </a:p>
          <a:p>
            <a:r>
              <a:rPr lang="nl-NL" dirty="0" smtClean="0"/>
              <a:t>Indien PL4 niet behaald is kan er in overleg met de examencommissie een verlenging van de opleiding plaatsvinden, waarbij het advies vanuit de </a:t>
            </a:r>
            <a:r>
              <a:rPr lang="nl-NL" dirty="0" err="1" smtClean="0"/>
              <a:t>SLB’er</a:t>
            </a:r>
            <a:r>
              <a:rPr lang="nl-NL" dirty="0" smtClean="0"/>
              <a:t> en docent praktijkleren meegenomen wordt. Dit kan afhankelijk van de situatie meerdere vormen kennen.</a:t>
            </a:r>
            <a:r>
              <a:rPr lang="nl-NL" baseline="0" dirty="0" smtClean="0"/>
              <a:t> Zie handleiding PL.</a:t>
            </a:r>
            <a:endParaRPr lang="nl-NL" dirty="0" smtClean="0"/>
          </a:p>
          <a:p>
            <a:r>
              <a:rPr lang="nl-NL" b="1" dirty="0"/>
              <a:t> </a:t>
            </a:r>
            <a:endParaRPr lang="nl-NL" dirty="0"/>
          </a:p>
          <a:p>
            <a:r>
              <a:rPr lang="nl-NL" b="1" dirty="0"/>
              <a:t>Versnellen </a:t>
            </a:r>
            <a:br>
              <a:rPr lang="nl-NL" b="1" dirty="0"/>
            </a:br>
            <a:r>
              <a:rPr lang="nl-NL" dirty="0"/>
              <a:t>Met versnellen wordt bedoeld dat een student naast het behalen van het eindbedrag behorende bij de betreffende PL-periode, ook het eindgedrag van de daaropvolgende periode behaalt leidend tot het doorlopen van een PL-periode minder (3 perioden i.p.v. 4). </a:t>
            </a:r>
          </a:p>
          <a:p>
            <a:r>
              <a:rPr lang="nl-NL" dirty="0"/>
              <a:t>Versnellen tijdens PL is slechts in zeer uitzonderlijke gevallen mogelijk. Mogelijkheden voor versnellen dienen vooral in het binnenschoolse onderwijs gezocht te worden. </a:t>
            </a:r>
          </a:p>
          <a:p>
            <a:r>
              <a:rPr lang="nl-NL" dirty="0"/>
              <a:t>Als het gaat om het praktijkleren dan gaat de voorkeur uit naar het bieden van extra uitdaging en verdieping tijdens het praktijkleren in tegenstelling tot versnellen. Een voorbeeld is een stage waarin de student extra inzet op het ontwikkelen van leiderschap door intensiever met de leidinggevende van de werkplek samen te werken. Ook meer uitdagende opdrachten gericht op praktijkontwikkeling/verbetering zijn denkbaar. </a:t>
            </a:r>
          </a:p>
          <a:p>
            <a:r>
              <a:rPr lang="nl-NL" dirty="0"/>
              <a:t>Enkel studenten die zowel tijdens het binnenschoolse onderwijs als tijdens het praktijkleren een consequente en bovengemiddelde stijgende lijn hebben laten zien in hun functioneren (m.a.w. hij functioneert steeds zelfstandiger op een steeds complexer niveau dat consequent hoger ligt dan het vereiste niveau van zelfstandigheid en complexiteit), kunnen een onderbouwd verzoek doen voor versnellen tijdens PL (inclusief positief advies van SLB’er, (eerder) betrokken docent(en) PL en evt. werkvelddeskundige).</a:t>
            </a:r>
            <a:br>
              <a:rPr lang="nl-NL" dirty="0"/>
            </a:br>
            <a:endParaRPr lang="nl-NL" dirty="0"/>
          </a:p>
        </p:txBody>
      </p:sp>
      <p:sp>
        <p:nvSpPr>
          <p:cNvPr id="4" name="Tijdelijke aanduiding voor dianummer 3"/>
          <p:cNvSpPr>
            <a:spLocks noGrp="1"/>
          </p:cNvSpPr>
          <p:nvPr>
            <p:ph type="sldNum" sz="quarter" idx="10"/>
          </p:nvPr>
        </p:nvSpPr>
        <p:spPr/>
        <p:txBody>
          <a:bodyPr/>
          <a:lstStyle/>
          <a:p>
            <a:fld id="{5DF7BDEB-D6E8-43ED-8DE5-3119E2D74256}" type="slidenum">
              <a:rPr lang="nl-NL" smtClean="0"/>
              <a:t>17</a:t>
            </a:fld>
            <a:endParaRPr lang="nl-NL"/>
          </a:p>
        </p:txBody>
      </p:sp>
    </p:spTree>
    <p:extLst>
      <p:ext uri="{BB962C8B-B14F-4D97-AF65-F5344CB8AC3E}">
        <p14:creationId xmlns:p14="http://schemas.microsoft.com/office/powerpoint/2010/main" val="3247947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Student maakt per PL-periode zelf een mappenstructuur aan in OneDrive, zoals beschreven in het document ‘Instructie portfolio’ wat op</a:t>
            </a:r>
            <a:r>
              <a:rPr lang="nl-NL" baseline="0" dirty="0" smtClean="0"/>
              <a:t> de studentenportal bij het leerarrangement overstijgend studiemateriaal staat. </a:t>
            </a:r>
          </a:p>
          <a:p>
            <a:r>
              <a:rPr lang="nl-NL" baseline="0" dirty="0" smtClean="0"/>
              <a:t>Student deelt deze mappen met de benodigde werkvelddeskundigen, diens docent praktijkleren en docent(en) van het generieke onderwijs.  </a:t>
            </a:r>
            <a:endParaRPr lang="nl-NL" dirty="0" smtClean="0"/>
          </a:p>
          <a:p>
            <a:endParaRPr lang="nl-NL" dirty="0" smtClean="0"/>
          </a:p>
          <a:p>
            <a:r>
              <a:rPr lang="nl-NL" dirty="0" smtClean="0"/>
              <a:t>Eventueel voorbeeld</a:t>
            </a:r>
            <a:r>
              <a:rPr lang="nl-NL" baseline="0" dirty="0" smtClean="0"/>
              <a:t> portfolio van een student laten zien, die toestemming heeft gegeven.</a:t>
            </a:r>
          </a:p>
          <a:p>
            <a:endParaRPr lang="nl-NL" baseline="0" dirty="0" smtClean="0"/>
          </a:p>
          <a:p>
            <a:r>
              <a:rPr lang="nl-NL" baseline="0" dirty="0" smtClean="0"/>
              <a:t>!Feedbackgever hoeft niet alleen de werkbegeleider te zijn. Zie voorbeeld format.</a:t>
            </a:r>
          </a:p>
          <a:p>
            <a:endParaRPr lang="nl-NL" baseline="0" dirty="0" smtClean="0"/>
          </a:p>
        </p:txBody>
      </p:sp>
      <p:sp>
        <p:nvSpPr>
          <p:cNvPr id="4" name="Tijdelijke aanduiding voor dianummer 3"/>
          <p:cNvSpPr>
            <a:spLocks noGrp="1"/>
          </p:cNvSpPr>
          <p:nvPr>
            <p:ph type="sldNum" sz="quarter" idx="10"/>
          </p:nvPr>
        </p:nvSpPr>
        <p:spPr/>
        <p:txBody>
          <a:bodyPr/>
          <a:lstStyle/>
          <a:p>
            <a:fld id="{5DF7BDEB-D6E8-43ED-8DE5-3119E2D74256}" type="slidenum">
              <a:rPr lang="nl-NL" smtClean="0"/>
              <a:t>18</a:t>
            </a:fld>
            <a:endParaRPr lang="nl-NL"/>
          </a:p>
        </p:txBody>
      </p:sp>
    </p:spTree>
    <p:extLst>
      <p:ext uri="{BB962C8B-B14F-4D97-AF65-F5344CB8AC3E}">
        <p14:creationId xmlns:p14="http://schemas.microsoft.com/office/powerpoint/2010/main" val="495375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A4</a:t>
            </a:r>
            <a:r>
              <a:rPr lang="nl-NL" baseline="0" dirty="0" smtClean="0"/>
              <a:t> met criteria voor pleidooien uitreiken. Zie bijlage in handleiding PL; “Documenten voor portfolio PL”</a:t>
            </a:r>
          </a:p>
          <a:p>
            <a:r>
              <a:rPr lang="nl-NL" baseline="0" dirty="0" smtClean="0"/>
              <a:t>Andere variant is een geanonimiseerd onderliggend bewijs laten toetsen aan de criteria en pijlers van krachtig bewijs</a:t>
            </a:r>
            <a:endParaRPr lang="nl-NL" dirty="0"/>
          </a:p>
        </p:txBody>
      </p:sp>
      <p:sp>
        <p:nvSpPr>
          <p:cNvPr id="4" name="Tijdelijke aanduiding voor dianummer 3"/>
          <p:cNvSpPr>
            <a:spLocks noGrp="1"/>
          </p:cNvSpPr>
          <p:nvPr>
            <p:ph type="sldNum" sz="quarter" idx="10"/>
          </p:nvPr>
        </p:nvSpPr>
        <p:spPr/>
        <p:txBody>
          <a:bodyPr/>
          <a:lstStyle/>
          <a:p>
            <a:fld id="{5DF7BDEB-D6E8-43ED-8DE5-3119E2D74256}" type="slidenum">
              <a:rPr lang="nl-NL" smtClean="0"/>
              <a:t>19</a:t>
            </a:fld>
            <a:endParaRPr lang="nl-NL"/>
          </a:p>
        </p:txBody>
      </p:sp>
    </p:spTree>
    <p:extLst>
      <p:ext uri="{BB962C8B-B14F-4D97-AF65-F5344CB8AC3E}">
        <p14:creationId xmlns:p14="http://schemas.microsoft.com/office/powerpoint/2010/main" val="143104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DF7BDEB-D6E8-43ED-8DE5-3119E2D74256}" type="slidenum">
              <a:rPr lang="nl-NL" smtClean="0"/>
              <a:t>20</a:t>
            </a:fld>
            <a:endParaRPr lang="nl-NL"/>
          </a:p>
        </p:txBody>
      </p:sp>
    </p:spTree>
    <p:extLst>
      <p:ext uri="{BB962C8B-B14F-4D97-AF65-F5344CB8AC3E}">
        <p14:creationId xmlns:p14="http://schemas.microsoft.com/office/powerpoint/2010/main" val="4025234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DF7BDEB-D6E8-43ED-8DE5-3119E2D74256}" type="slidenum">
              <a:rPr lang="nl-NL" smtClean="0"/>
              <a:t>2</a:t>
            </a:fld>
            <a:endParaRPr lang="nl-NL"/>
          </a:p>
        </p:txBody>
      </p:sp>
    </p:spTree>
    <p:extLst>
      <p:ext uri="{BB962C8B-B14F-4D97-AF65-F5344CB8AC3E}">
        <p14:creationId xmlns:p14="http://schemas.microsoft.com/office/powerpoint/2010/main" val="4106946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Eventueel via de methode Claims, Concerns </a:t>
            </a:r>
            <a:r>
              <a:rPr lang="nl-NL" dirty="0" err="1" smtClean="0"/>
              <a:t>and</a:t>
            </a:r>
            <a:r>
              <a:rPr lang="nl-NL" baseline="0" dirty="0" smtClean="0"/>
              <a:t> Issues</a:t>
            </a:r>
            <a:endParaRPr lang="nl-NL" dirty="0"/>
          </a:p>
        </p:txBody>
      </p:sp>
      <p:sp>
        <p:nvSpPr>
          <p:cNvPr id="4" name="Tijdelijke aanduiding voor dianummer 3"/>
          <p:cNvSpPr>
            <a:spLocks noGrp="1"/>
          </p:cNvSpPr>
          <p:nvPr>
            <p:ph type="sldNum" sz="quarter" idx="10"/>
          </p:nvPr>
        </p:nvSpPr>
        <p:spPr/>
        <p:txBody>
          <a:bodyPr/>
          <a:lstStyle/>
          <a:p>
            <a:fld id="{5DF7BDEB-D6E8-43ED-8DE5-3119E2D74256}" type="slidenum">
              <a:rPr lang="nl-NL" smtClean="0"/>
              <a:t>21</a:t>
            </a:fld>
            <a:endParaRPr lang="nl-NL"/>
          </a:p>
        </p:txBody>
      </p:sp>
    </p:spTree>
    <p:extLst>
      <p:ext uri="{BB962C8B-B14F-4D97-AF65-F5344CB8AC3E}">
        <p14:creationId xmlns:p14="http://schemas.microsoft.com/office/powerpoint/2010/main" val="1938620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dirty="0" smtClean="0"/>
              <a:t>In module</a:t>
            </a:r>
            <a:r>
              <a:rPr lang="nl-NL" altLang="nl-NL" baseline="0" dirty="0" smtClean="0"/>
              <a:t> 1 hebben we uitgebreid stil gestaan bij het beroeps- en opleidingsprofiel, waarin de ordening van de 7 CanMEDS-rollen gehanteerd wordt. Op basis van dat profiel heeft FHMG </a:t>
            </a:r>
            <a:r>
              <a:rPr lang="nl-NL" altLang="nl-NL" dirty="0" smtClean="0"/>
              <a:t>beoordelingscriteria per praktijkleerperiode voor de verschillende competenties per rol</a:t>
            </a:r>
            <a:r>
              <a:rPr lang="nl-NL" altLang="nl-NL" baseline="0" dirty="0" smtClean="0"/>
              <a:t> beschreven.</a:t>
            </a:r>
            <a:endParaRPr lang="nl-NL" altLang="nl-NL" dirty="0" smtClean="0"/>
          </a:p>
        </p:txBody>
      </p:sp>
      <p:sp>
        <p:nvSpPr>
          <p:cNvPr id="4" name="Tijdelijke aanduiding voor dianumm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1122" indent="-288893" eaLnBrk="0" hangingPunct="0">
              <a:defRPr>
                <a:solidFill>
                  <a:schemeClr val="tx1"/>
                </a:solidFill>
                <a:latin typeface="Arial" panose="020B0604020202020204" pitchFamily="34" charset="0"/>
                <a:cs typeface="Arial" panose="020B0604020202020204" pitchFamily="34" charset="0"/>
              </a:defRPr>
            </a:lvl2pPr>
            <a:lvl3pPr marL="1155573" indent="-231115" eaLnBrk="0" hangingPunct="0">
              <a:defRPr>
                <a:solidFill>
                  <a:schemeClr val="tx1"/>
                </a:solidFill>
                <a:latin typeface="Arial" panose="020B0604020202020204" pitchFamily="34" charset="0"/>
                <a:cs typeface="Arial" panose="020B0604020202020204" pitchFamily="34" charset="0"/>
              </a:defRPr>
            </a:lvl3pPr>
            <a:lvl4pPr marL="1617802" indent="-231115" eaLnBrk="0" hangingPunct="0">
              <a:defRPr>
                <a:solidFill>
                  <a:schemeClr val="tx1"/>
                </a:solidFill>
                <a:latin typeface="Arial" panose="020B0604020202020204" pitchFamily="34" charset="0"/>
                <a:cs typeface="Arial" panose="020B0604020202020204" pitchFamily="34" charset="0"/>
              </a:defRPr>
            </a:lvl4pPr>
            <a:lvl5pPr marL="2080031" indent="-231115" eaLnBrk="0" hangingPunct="0">
              <a:defRPr>
                <a:solidFill>
                  <a:schemeClr val="tx1"/>
                </a:solidFill>
                <a:latin typeface="Arial" panose="020B0604020202020204" pitchFamily="34" charset="0"/>
                <a:cs typeface="Arial" panose="020B0604020202020204" pitchFamily="34" charset="0"/>
              </a:defRPr>
            </a:lvl5pPr>
            <a:lvl6pPr marL="2542261"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4490"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6719"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8948"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A2E1FE8-C5B6-4A00-B84D-A765C3017ADE}" type="slidenum">
              <a:rPr lang="nl-NL" altLang="nl-NL"/>
              <a:pPr eaLnBrk="1" hangingPunct="1"/>
              <a:t>3</a:t>
            </a:fld>
            <a:endParaRPr lang="nl-NL" altLang="nl-NL"/>
          </a:p>
        </p:txBody>
      </p:sp>
    </p:spTree>
    <p:extLst>
      <p:ext uri="{BB962C8B-B14F-4D97-AF65-F5344CB8AC3E}">
        <p14:creationId xmlns:p14="http://schemas.microsoft.com/office/powerpoint/2010/main" val="4261721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iedere PL-periode zijn gedragsindicatoren geformuleerd, per CanMEDS-rol en competentie, waaraan de student moet voldoen wil hij zijn stage behalen.  </a:t>
            </a:r>
          </a:p>
          <a:p>
            <a:r>
              <a:rPr lang="nl-NL" dirty="0"/>
              <a:t>Onderwijs tijdens PL wordt niet afzonderlijk beoordeeld. Het onderwijs bestaat uit componenten die bijdragen aan het behalen van het eindgedrag.</a:t>
            </a:r>
          </a:p>
          <a:p>
            <a:r>
              <a:rPr lang="nl-NL" dirty="0"/>
              <a:t> </a:t>
            </a:r>
          </a:p>
          <a:p>
            <a:r>
              <a:rPr lang="nl-NL" dirty="0"/>
              <a:t>Het gedrag dat beschreven staat voor PL periode 1, 2 en 3 wordt beoordeeld met voldaan of niet voldaan. Het eindgedrag  beschreven in de competenties voor PL periode 4, wordt beoordeeld op een 10-punt schaal</a:t>
            </a:r>
            <a:r>
              <a:rPr lang="nl-NL" dirty="0" smtClean="0"/>
              <a:t>.</a:t>
            </a:r>
          </a:p>
          <a:p>
            <a:r>
              <a:rPr lang="nl-NL" dirty="0" smtClean="0"/>
              <a:t>Er zijn bewust geen gedragscriteria beschreven voor PL 4 om geen afbreuk te doen aan</a:t>
            </a:r>
            <a:r>
              <a:rPr lang="nl-NL" baseline="0" dirty="0" smtClean="0"/>
              <a:t> de competenties. De student kan gebruik maken van de beschreven kennis, vaardigheden en attitudes in het opleidingsprofiel om de competenties te concretiseren voor het stagewerkplan. </a:t>
            </a:r>
            <a:endParaRPr lang="nl-NL" dirty="0"/>
          </a:p>
          <a:p>
            <a:r>
              <a:rPr lang="nl-NL" dirty="0"/>
              <a:t> </a:t>
            </a:r>
          </a:p>
          <a:p>
            <a:r>
              <a:rPr lang="nl-NL" dirty="0"/>
              <a:t>PL 1 is voldaan als de student het eindgedrag laat zien van minimaal 5 CanMEDS rollen. De eindgedragingen zijn dusdanig beschreven dat een student in PL 1 alle rollen kan laten zien. Maar in totaliteit kan het veel zijn voor een periode van 8 weken. Daarom is de PL 1-periode voldaan als het eindgedrag van 5 van de 7 rollen behaald is.</a:t>
            </a:r>
          </a:p>
          <a:p>
            <a:r>
              <a:rPr lang="nl-NL" dirty="0"/>
              <a:t>De rol van ‘Zorgverlener’, Communicator, Samenwerkingspartner en Reflectieve EBP professional moeten zeker behaald worden. Deze worden gezien als de basis van het verpleegkundig functioneren en vormen een parameter voor de beroepskeuze. De 2 rollen die </a:t>
            </a:r>
            <a:r>
              <a:rPr lang="nl-NL" dirty="0" smtClean="0"/>
              <a:t>tijdens PL 1 eventueel </a:t>
            </a:r>
            <a:r>
              <a:rPr lang="nl-NL" dirty="0"/>
              <a:t>niet behaald worden, moeten in de volgende </a:t>
            </a:r>
            <a:r>
              <a:rPr lang="nl-NL" dirty="0" smtClean="0"/>
              <a:t>PL 2 - </a:t>
            </a:r>
            <a:r>
              <a:rPr lang="nl-NL" dirty="0"/>
              <a:t>periode wel </a:t>
            </a:r>
            <a:r>
              <a:rPr lang="nl-NL" dirty="0" smtClean="0"/>
              <a:t>op het niveau van PL 2 aangetoond </a:t>
            </a:r>
            <a:r>
              <a:rPr lang="nl-NL" dirty="0"/>
              <a:t>worden.</a:t>
            </a:r>
          </a:p>
          <a:p>
            <a:r>
              <a:rPr lang="nl-NL" dirty="0"/>
              <a:t> </a:t>
            </a:r>
          </a:p>
          <a:p>
            <a:r>
              <a:rPr lang="nl-NL" dirty="0"/>
              <a:t>Voor het behalen van PL 2, 3 en 4 moeten de gedragsindicatoren van alle 7 CanMEDS-rollen aangetoond worden. Ook al dienen alle competentiegebieden behaald te worden, de student kan en mag in sommige sterker zijn dan in andere, zolang deze over het geheel voldoende functioneert. Om dit holistisch beoordelen te stimuleren zijn per PL periode profielen geschreven die meer in het algemeen het gewenste gedrag van de student, de mate van complexiteit van de context en de begeleiding van de werkvelddeskundige weergeven.</a:t>
            </a:r>
          </a:p>
          <a:p>
            <a:r>
              <a:rPr lang="nl-NL" dirty="0"/>
              <a:t> </a:t>
            </a:r>
          </a:p>
          <a:p>
            <a:r>
              <a:rPr lang="nl-NL" dirty="0"/>
              <a:t>Studenten doorlopen het praktijkleren op basis van een groeimodel. Wanneer de student een PL- periode niet behaalt en een volgende periode wel afrondt op het niveau van de vorige  PL-periode, worden de studiepunten voor de eerder niet behaalde PL-periode alsnog toegekend. (Zie de paragraaf over ‘herkansen praktijkleren’.)</a:t>
            </a:r>
          </a:p>
          <a:p>
            <a:endParaRPr lang="nl-NL" dirty="0"/>
          </a:p>
        </p:txBody>
      </p:sp>
      <p:sp>
        <p:nvSpPr>
          <p:cNvPr id="4" name="Tijdelijke aanduiding voor dianummer 3"/>
          <p:cNvSpPr>
            <a:spLocks noGrp="1"/>
          </p:cNvSpPr>
          <p:nvPr>
            <p:ph type="sldNum" sz="quarter" idx="10"/>
          </p:nvPr>
        </p:nvSpPr>
        <p:spPr/>
        <p:txBody>
          <a:bodyPr/>
          <a:lstStyle/>
          <a:p>
            <a:fld id="{5DF7BDEB-D6E8-43ED-8DE5-3119E2D74256}" type="slidenum">
              <a:rPr lang="nl-NL" smtClean="0"/>
              <a:t>4</a:t>
            </a:fld>
            <a:endParaRPr lang="nl-NL"/>
          </a:p>
        </p:txBody>
      </p:sp>
    </p:spTree>
    <p:extLst>
      <p:ext uri="{BB962C8B-B14F-4D97-AF65-F5344CB8AC3E}">
        <p14:creationId xmlns:p14="http://schemas.microsoft.com/office/powerpoint/2010/main" val="213807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ZelCom-model stelt dat het competentieniveau samenhangt met zowel de complexiteit van de taak en de context als de mate van zelfstandigheid die de student laat zien. Hoe zelfstandiger je opereert en hoe complexer de taak en context, hoe competenter je bent.</a:t>
            </a:r>
          </a:p>
          <a:p>
            <a:pPr defTabSz="924458">
              <a:defRPr/>
            </a:pPr>
            <a:r>
              <a:rPr lang="nl-NL" dirty="0"/>
              <a:t>In het ZelCom-model leidt de combinatie van de mate van complexiteit en de mate van zelfstandigheid tot vijf competentieniveaus. Niveau A vertegenwoordigt het laagste niveau van zelfstandigheid en niveau E het hoogste niveau.</a:t>
            </a:r>
          </a:p>
          <a:p>
            <a:pPr defTabSz="924458">
              <a:defRPr/>
            </a:pPr>
            <a:r>
              <a:rPr lang="nl-NL" dirty="0"/>
              <a:t>Het ZelCom-model kan toegepast worden om het kwalificatieniveau van de opleiding te bespreken en verantwoorden, opdrachten te ontwikkelen, een leerlijn te ontwerpen, het niveau van opdrachten te bepalen, (</a:t>
            </a:r>
            <a:r>
              <a:rPr lang="nl-NL" dirty="0" err="1"/>
              <a:t>beoordelings</a:t>
            </a:r>
            <a:r>
              <a:rPr lang="nl-NL" dirty="0"/>
              <a:t>)criteria voor toetsen vast te stellen en </a:t>
            </a:r>
            <a:r>
              <a:rPr lang="nl-NL" b="1" dirty="0"/>
              <a:t>prestaties van studenten te beoordelen </a:t>
            </a:r>
          </a:p>
          <a:p>
            <a:endParaRPr lang="nl-NL" dirty="0" smtClean="0"/>
          </a:p>
          <a:p>
            <a:pPr defTabSz="924458">
              <a:defRPr/>
            </a:pPr>
            <a:r>
              <a:rPr lang="nl-NL" dirty="0"/>
              <a:t>Er wordt vanuit gegaan dat wanneer de student voldoet aan het eindgedrag behorende bij een bepaalde PL-periode automatisch ook voldoet aan het eindgedrag van eerdere PL-perioden. </a:t>
            </a:r>
          </a:p>
          <a:p>
            <a:endParaRPr lang="nl-NL" dirty="0" smtClean="0"/>
          </a:p>
          <a:p>
            <a:r>
              <a:rPr lang="nl-NL" dirty="0" smtClean="0"/>
              <a:t>Op basis van dit</a:t>
            </a:r>
            <a:r>
              <a:rPr lang="nl-NL" baseline="0" dirty="0" smtClean="0"/>
              <a:t> </a:t>
            </a:r>
            <a:r>
              <a:rPr lang="nl-NL" baseline="0" dirty="0" err="1" smtClean="0"/>
              <a:t>Zelcom</a:t>
            </a:r>
            <a:r>
              <a:rPr lang="nl-NL" baseline="0" dirty="0" smtClean="0"/>
              <a:t> model zijn profielen geschreven per PL periode. Deze geven weer welk gedrag in het algemeen van de student verwacht mag worden in welke mate van complexiteit en welke begeleiding daarbij past. </a:t>
            </a:r>
          </a:p>
          <a:p>
            <a:r>
              <a:rPr lang="nl-NL" baseline="0" dirty="0" smtClean="0"/>
              <a:t>Dit is echt algemeen omdat voor iedere zorgsetting het profiel anders zou kunnen zijn gezien de context en de behoefte en complexiteit van de zorgvragers.</a:t>
            </a:r>
          </a:p>
          <a:p>
            <a:r>
              <a:rPr lang="nl-NL" baseline="0" dirty="0" smtClean="0"/>
              <a:t> </a:t>
            </a:r>
          </a:p>
          <a:p>
            <a:pPr defTabSz="924458">
              <a:defRPr/>
            </a:pPr>
            <a:r>
              <a:rPr lang="nl-NL" dirty="0"/>
              <a:t>Ook de eindgedragingen zijn zo geformuleerd dat ze per periode toenemen qua complexiteit en qua zelfstandigheid, echter zonder dat er steeds specifiek bij beschreven is in welke mate van complexiteit en met welke mate van begeleiding dat moet gedrag getoond moet worden. Daar zijn dus de profielen voor. </a:t>
            </a:r>
          </a:p>
          <a:p>
            <a:pPr defTabSz="924458">
              <a:defRPr/>
            </a:pPr>
            <a:endParaRPr lang="nl-NL" dirty="0"/>
          </a:p>
          <a:p>
            <a:pPr defTabSz="924458">
              <a:defRPr/>
            </a:pPr>
            <a:r>
              <a:rPr lang="nl-NL" dirty="0"/>
              <a:t>Er wordt vanuit gegaan dat wanneer de student voldoet aan het eindgedrag behorende bij een bepaalde PL-periode automatisch ook voldoet aan het eindgedrag van eerdere PL-perioden. </a:t>
            </a:r>
          </a:p>
          <a:p>
            <a:endParaRPr lang="nl-NL" dirty="0" smtClean="0"/>
          </a:p>
          <a:p>
            <a:endParaRPr lang="nl-NL" dirty="0" smtClean="0"/>
          </a:p>
          <a:p>
            <a:endParaRPr lang="nl-NL" dirty="0" smtClean="0"/>
          </a:p>
          <a:p>
            <a:endParaRPr lang="nl-NL" dirty="0" smtClean="0"/>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5DF7BDEB-D6E8-43ED-8DE5-3119E2D74256}" type="slidenum">
              <a:rPr lang="nl-NL" smtClean="0"/>
              <a:t>5</a:t>
            </a:fld>
            <a:endParaRPr lang="nl-NL"/>
          </a:p>
        </p:txBody>
      </p:sp>
    </p:spTree>
    <p:extLst>
      <p:ext uri="{BB962C8B-B14F-4D97-AF65-F5344CB8AC3E}">
        <p14:creationId xmlns:p14="http://schemas.microsoft.com/office/powerpoint/2010/main" val="3348491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Uiteen in subgroepen</a:t>
            </a:r>
          </a:p>
          <a:p>
            <a:endParaRPr lang="nl-NL" dirty="0" smtClean="0"/>
          </a:p>
          <a:p>
            <a:r>
              <a:rPr lang="nl-NL" dirty="0" smtClean="0"/>
              <a:t>Centraal</a:t>
            </a:r>
            <a:r>
              <a:rPr lang="nl-NL" baseline="0" dirty="0" smtClean="0"/>
              <a:t> staat de vraag:</a:t>
            </a:r>
          </a:p>
          <a:p>
            <a:pPr defTabSz="924458">
              <a:defRPr/>
            </a:pPr>
            <a:r>
              <a:rPr lang="nl-NL" dirty="0" smtClean="0"/>
              <a:t>Wat wil je in die 8 weken zien van een eerste </a:t>
            </a:r>
            <a:r>
              <a:rPr lang="nl-NL" dirty="0" err="1" smtClean="0"/>
              <a:t>jaars</a:t>
            </a:r>
            <a:r>
              <a:rPr lang="nl-NL" dirty="0" smtClean="0"/>
              <a:t> student om iets te kunnen zeggen over de geschiktheid voor het verpleegkundig beroep op HBO-niveau?</a:t>
            </a:r>
          </a:p>
          <a:p>
            <a:r>
              <a:rPr lang="nl-NL" dirty="0" smtClean="0"/>
              <a:t>Wat zijn discriminerend</a:t>
            </a:r>
            <a:r>
              <a:rPr lang="nl-NL" baseline="0" dirty="0" smtClean="0"/>
              <a:t>e factoren?</a:t>
            </a:r>
            <a:endParaRPr lang="nl-NL" dirty="0" smtClean="0"/>
          </a:p>
          <a:p>
            <a:pPr marL="173336" indent="-173336">
              <a:buFont typeface="Wingdings"/>
              <a:buChar char="à"/>
            </a:pPr>
            <a:r>
              <a:rPr lang="nl-NL" dirty="0" smtClean="0">
                <a:sym typeface="Wingdings" panose="05000000000000000000" pitchFamily="2" charset="2"/>
              </a:rPr>
              <a:t>Ga hier in 3 tallen met elkaar over gesprek</a:t>
            </a:r>
          </a:p>
          <a:p>
            <a:pPr marL="173336" indent="-173336">
              <a:buFont typeface="Wingdings"/>
              <a:buChar char="à"/>
            </a:pPr>
            <a:r>
              <a:rPr lang="nl-NL" dirty="0" smtClean="0">
                <a:sym typeface="Wingdings" panose="05000000000000000000" pitchFamily="2" charset="2"/>
              </a:rPr>
              <a:t>Presenteer je bevindingen aan de anderen en schrijf ze op een flap</a:t>
            </a:r>
          </a:p>
          <a:p>
            <a:pPr marL="173336" indent="-173336">
              <a:buFont typeface="Wingdings"/>
              <a:buChar char="à"/>
            </a:pPr>
            <a:r>
              <a:rPr lang="nl-NL" dirty="0" smtClean="0">
                <a:sym typeface="Wingdings" panose="05000000000000000000" pitchFamily="2" charset="2"/>
              </a:rPr>
              <a:t>Zoek in de competentiekaarten onder welke rollen en competenties</a:t>
            </a:r>
            <a:r>
              <a:rPr lang="nl-NL" baseline="0" dirty="0" smtClean="0">
                <a:sym typeface="Wingdings" panose="05000000000000000000" pitchFamily="2" charset="2"/>
              </a:rPr>
              <a:t> die zaken vallen.</a:t>
            </a:r>
          </a:p>
          <a:p>
            <a:pPr marL="173336" indent="-173336">
              <a:buFont typeface="Wingdings"/>
              <a:buChar char="à"/>
            </a:pPr>
            <a:r>
              <a:rPr lang="nl-NL" baseline="0" dirty="0" smtClean="0">
                <a:sym typeface="Wingdings" panose="05000000000000000000" pitchFamily="2" charset="2"/>
              </a:rPr>
              <a:t>Komt dat overeen met wat de school verlangt? Ga in dialoog over eventuele verschillen.</a:t>
            </a:r>
          </a:p>
          <a:p>
            <a:endParaRPr lang="nl-NL" dirty="0" smtClean="0"/>
          </a:p>
          <a:p>
            <a:r>
              <a:rPr lang="nl-NL" dirty="0" smtClean="0"/>
              <a:t>Studenten van de VWO stroom doen meteen PL 2; halverwege in de tussenbeoordeling</a:t>
            </a:r>
            <a:r>
              <a:rPr lang="nl-NL" baseline="0" dirty="0" smtClean="0"/>
              <a:t> ook</a:t>
            </a:r>
            <a:r>
              <a:rPr lang="nl-NL" dirty="0" smtClean="0"/>
              <a:t> kritisch kijken naar het functioneren van de student in relatie tot de criteria van PL 1</a:t>
            </a:r>
            <a:endParaRPr lang="nl-NL" dirty="0"/>
          </a:p>
        </p:txBody>
      </p:sp>
      <p:sp>
        <p:nvSpPr>
          <p:cNvPr id="4" name="Tijdelijke aanduiding voor dianummer 3"/>
          <p:cNvSpPr>
            <a:spLocks noGrp="1"/>
          </p:cNvSpPr>
          <p:nvPr>
            <p:ph type="sldNum" sz="quarter" idx="10"/>
          </p:nvPr>
        </p:nvSpPr>
        <p:spPr/>
        <p:txBody>
          <a:bodyPr/>
          <a:lstStyle/>
          <a:p>
            <a:fld id="{5DF7BDEB-D6E8-43ED-8DE5-3119E2D74256}" type="slidenum">
              <a:rPr lang="nl-NL" smtClean="0"/>
              <a:t>6</a:t>
            </a:fld>
            <a:endParaRPr lang="nl-NL"/>
          </a:p>
        </p:txBody>
      </p:sp>
    </p:spTree>
    <p:extLst>
      <p:ext uri="{BB962C8B-B14F-4D97-AF65-F5344CB8AC3E}">
        <p14:creationId xmlns:p14="http://schemas.microsoft.com/office/powerpoint/2010/main" val="902681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Student vraagt gebruikers</a:t>
            </a:r>
            <a:r>
              <a:rPr lang="nl-NL" baseline="0" dirty="0" smtClean="0"/>
              <a:t> account aan voor de WB, zodat deze in het portfolio praktijkleren van de student kan.</a:t>
            </a:r>
            <a:endParaRPr lang="nl-NL" dirty="0"/>
          </a:p>
        </p:txBody>
      </p:sp>
      <p:sp>
        <p:nvSpPr>
          <p:cNvPr id="4" name="Tijdelijke aanduiding voor dianummer 3"/>
          <p:cNvSpPr>
            <a:spLocks noGrp="1"/>
          </p:cNvSpPr>
          <p:nvPr>
            <p:ph type="sldNum" sz="quarter" idx="10"/>
          </p:nvPr>
        </p:nvSpPr>
        <p:spPr/>
        <p:txBody>
          <a:bodyPr/>
          <a:lstStyle/>
          <a:p>
            <a:fld id="{5DF7BDEB-D6E8-43ED-8DE5-3119E2D74256}" type="slidenum">
              <a:rPr lang="nl-NL" smtClean="0"/>
              <a:t>7</a:t>
            </a:fld>
            <a:endParaRPr lang="nl-NL"/>
          </a:p>
        </p:txBody>
      </p:sp>
    </p:spTree>
    <p:extLst>
      <p:ext uri="{BB962C8B-B14F-4D97-AF65-F5344CB8AC3E}">
        <p14:creationId xmlns:p14="http://schemas.microsoft.com/office/powerpoint/2010/main" val="2610121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24458">
              <a:defRPr/>
            </a:pPr>
            <a:r>
              <a:rPr lang="nl-NL" dirty="0" smtClean="0"/>
              <a:t>De producten behorend bij het onderwijs worden niet afzonderlijk beoordeeld,</a:t>
            </a:r>
            <a:r>
              <a:rPr lang="nl-NL" baseline="0" dirty="0" smtClean="0"/>
              <a:t> maar de lesdoelen zijn verwerkt in de gedragscriteria van de stage. Wel kan de docent PLG of PL LLL ontwikkelingsgerichte feedback geven.</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5DF7BDEB-D6E8-43ED-8DE5-3119E2D74256}" type="slidenum">
              <a:rPr lang="nl-NL" smtClean="0"/>
              <a:t>8</a:t>
            </a:fld>
            <a:endParaRPr lang="nl-NL"/>
          </a:p>
        </p:txBody>
      </p:sp>
    </p:spTree>
    <p:extLst>
      <p:ext uri="{BB962C8B-B14F-4D97-AF65-F5344CB8AC3E}">
        <p14:creationId xmlns:p14="http://schemas.microsoft.com/office/powerpoint/2010/main" val="1673770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24458">
              <a:defRPr/>
            </a:pPr>
            <a:r>
              <a:rPr lang="nl-NL" dirty="0"/>
              <a:t>De student gebruikt de gehele PL-periode om het portfolio te vullen, met meerdere vormen van bewijs. De student bepaalt zelf welke soort bewijs het meest geschikt is voor het aantonen van het </a:t>
            </a:r>
            <a:r>
              <a:rPr lang="nl-NL" dirty="0" smtClean="0"/>
              <a:t>eindgedrag </a:t>
            </a:r>
            <a:r>
              <a:rPr lang="nl-NL" dirty="0"/>
              <a:t>en legt </a:t>
            </a:r>
            <a:r>
              <a:rPr lang="nl-NL" dirty="0" smtClean="0"/>
              <a:t>verwijst hiernaar </a:t>
            </a:r>
            <a:r>
              <a:rPr lang="nl-NL" dirty="0"/>
              <a:t>in het </a:t>
            </a:r>
            <a:r>
              <a:rPr lang="nl-NL" dirty="0" smtClean="0"/>
              <a:t>pleidooi (met een maximum van 16 voor alle rollen).</a:t>
            </a:r>
            <a:endParaRPr lang="nl-NL" dirty="0"/>
          </a:p>
          <a:p>
            <a:pPr defTabSz="924458">
              <a:defRPr/>
            </a:pPr>
            <a:endParaRPr lang="nl-NL" dirty="0" smtClean="0"/>
          </a:p>
          <a:p>
            <a:pPr defTabSz="924458">
              <a:defRPr/>
            </a:pPr>
            <a:r>
              <a:rPr lang="nl-NL" dirty="0" smtClean="0"/>
              <a:t>In het</a:t>
            </a:r>
            <a:r>
              <a:rPr lang="nl-NL" baseline="0" dirty="0" smtClean="0"/>
              <a:t> document met instructies voor het digitaal portfolio staat een format dat de student voor ieder bewijs (word-document) dat in het portfolio opgenomen wordt gebruikt moet worden. (Zie ook de bijlage ‘Documenten voor portfolio PL’ van de handleiding PL.) De docent praktijkleren kan zo snel zien wat voor soort bewijs het is en wat de algemene feedback vanuit de praktijk hierop is. </a:t>
            </a:r>
            <a:endParaRPr lang="nl-NL" dirty="0" smtClean="0"/>
          </a:p>
          <a:p>
            <a:pPr defTabSz="924458">
              <a:defRPr/>
            </a:pPr>
            <a:endParaRPr lang="nl-NL" dirty="0"/>
          </a:p>
        </p:txBody>
      </p:sp>
      <p:sp>
        <p:nvSpPr>
          <p:cNvPr id="4" name="Tijdelijke aanduiding voor dianummer 3"/>
          <p:cNvSpPr>
            <a:spLocks noGrp="1"/>
          </p:cNvSpPr>
          <p:nvPr>
            <p:ph type="sldNum" sz="quarter" idx="10"/>
          </p:nvPr>
        </p:nvSpPr>
        <p:spPr/>
        <p:txBody>
          <a:bodyPr/>
          <a:lstStyle/>
          <a:p>
            <a:fld id="{5DF7BDEB-D6E8-43ED-8DE5-3119E2D74256}" type="slidenum">
              <a:rPr lang="nl-NL" smtClean="0"/>
              <a:t>9</a:t>
            </a:fld>
            <a:endParaRPr lang="nl-NL"/>
          </a:p>
        </p:txBody>
      </p:sp>
    </p:spTree>
    <p:extLst>
      <p:ext uri="{BB962C8B-B14F-4D97-AF65-F5344CB8AC3E}">
        <p14:creationId xmlns:p14="http://schemas.microsoft.com/office/powerpoint/2010/main" val="22138997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3" name="Afbeelding 4" descr="ppt-algsheet_NLvariant-witte-schaduw.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815413" y="1988840"/>
            <a:ext cx="10766987" cy="4107904"/>
          </a:xfrm>
          <a:prstGeom prst="rect">
            <a:avLst/>
          </a:prstGeom>
        </p:spPr>
        <p:txBody>
          <a:bodyPr/>
          <a:lstStyle>
            <a:lvl1pPr>
              <a:defRPr>
                <a:solidFill>
                  <a:schemeClr val="bg1"/>
                </a:solidFill>
              </a:defRPr>
            </a:lvl1pPr>
          </a:lstStyle>
          <a:p>
            <a:r>
              <a:rPr lang="en-US" dirty="0" err="1" smtClean="0"/>
              <a:t>Titelstijl</a:t>
            </a:r>
            <a:r>
              <a:rPr lang="en-US" dirty="0" smtClean="0"/>
              <a:t> van model </a:t>
            </a:r>
            <a:r>
              <a:rPr lang="en-US" dirty="0" err="1" smtClean="0"/>
              <a:t>bewerken</a:t>
            </a:r>
            <a:endParaRPr lang="nl-NL" dirty="0"/>
          </a:p>
        </p:txBody>
      </p:sp>
      <p:sp>
        <p:nvSpPr>
          <p:cNvPr id="4" name="Tijdelijke aanduiding voor voettekst 4"/>
          <p:cNvSpPr>
            <a:spLocks noGrp="1"/>
          </p:cNvSpPr>
          <p:nvPr>
            <p:ph type="ftr" sz="quarter" idx="10"/>
          </p:nvPr>
        </p:nvSpPr>
        <p:spPr/>
        <p:txBody>
          <a:bodyPr/>
          <a:lstStyle>
            <a:lvl1pPr algn="r">
              <a:defRPr sz="1200">
                <a:solidFill>
                  <a:srgbClr val="000000">
                    <a:tint val="75000"/>
                  </a:srgbClr>
                </a:solidFill>
                <a:latin typeface="Fontys Frutiger"/>
              </a:defRPr>
            </a:lvl1pPr>
          </a:lstStyle>
          <a:p>
            <a:pPr>
              <a:defRPr/>
            </a:pPr>
            <a:r>
              <a:rPr lang="nl-NL"/>
              <a:t>Voettekst</a:t>
            </a:r>
          </a:p>
        </p:txBody>
      </p:sp>
      <p:sp>
        <p:nvSpPr>
          <p:cNvPr id="5" name="Tijdelijke aanduiding voor dianummer 5"/>
          <p:cNvSpPr>
            <a:spLocks noGrp="1"/>
          </p:cNvSpPr>
          <p:nvPr>
            <p:ph type="sldNum" sz="quarter" idx="11"/>
          </p:nvPr>
        </p:nvSpPr>
        <p:spPr/>
        <p:txBody>
          <a:bodyPr/>
          <a:lstStyle>
            <a:lvl1pPr>
              <a:defRPr/>
            </a:lvl1pPr>
          </a:lstStyle>
          <a:p>
            <a:fld id="{22D3BA62-00EC-41C9-868A-EF381F4759D7}" type="slidenum">
              <a:rPr lang="nl-NL" altLang="nl-NL"/>
              <a:pPr/>
              <a:t>‹nr.›</a:t>
            </a:fld>
            <a:endParaRPr lang="nl-NL" altLang="nl-NL"/>
          </a:p>
        </p:txBody>
      </p:sp>
    </p:spTree>
    <p:extLst>
      <p:ext uri="{BB962C8B-B14F-4D97-AF65-F5344CB8AC3E}">
        <p14:creationId xmlns:p14="http://schemas.microsoft.com/office/powerpoint/2010/main" val="747795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pic>
        <p:nvPicPr>
          <p:cNvPr id="4" name="Afbeelding 4" descr="ppt-sheet2-NL_algemee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Grp="1" noChangeArrowheads="1"/>
          </p:cNvSpPr>
          <p:nvPr>
            <p:ph type="title"/>
          </p:nvPr>
        </p:nvSpPr>
        <p:spPr bwMode="auto">
          <a:xfrm>
            <a:off x="2447595" y="260648"/>
            <a:ext cx="9143008" cy="685800"/>
          </a:xfrm>
          <a:prstGeom prst="rect">
            <a:avLst/>
          </a:prstGeom>
          <a:noFill/>
          <a:ln>
            <a:noFill/>
          </a:ln>
          <a:effectLst/>
          <a:extLst>
            <a:ext uri="{FAA26D3D-D897-4be2-8F04-BA451C77F1D7}"/>
          </a:extLst>
        </p:spPr>
        <p:txBody>
          <a:bodyPr vert="horz" wrap="square" lIns="91440" tIns="45720" rIns="91440" bIns="45720" numCol="1" anchor="ctr" anchorCtr="0" compatLnSpc="1">
            <a:prstTxWarp prst="textNoShape">
              <a:avLst/>
            </a:prstTxWarp>
          </a:bodyPr>
          <a:lstStyle/>
          <a:p>
            <a:pPr lvl="0"/>
            <a:r>
              <a:rPr lang="en-US" dirty="0" err="1"/>
              <a:t>Titelstijl</a:t>
            </a:r>
            <a:r>
              <a:rPr lang="en-US" dirty="0"/>
              <a:t> van model </a:t>
            </a:r>
            <a:r>
              <a:rPr lang="en-US" dirty="0" err="1"/>
              <a:t>bewerken</a:t>
            </a:r>
            <a:endParaRPr lang="en-US" dirty="0"/>
          </a:p>
        </p:txBody>
      </p:sp>
      <p:sp>
        <p:nvSpPr>
          <p:cNvPr id="8" name="Rectangle 4"/>
          <p:cNvSpPr>
            <a:spLocks noGrp="1" noChangeArrowheads="1"/>
          </p:cNvSpPr>
          <p:nvPr>
            <p:ph idx="1"/>
          </p:nvPr>
        </p:nvSpPr>
        <p:spPr bwMode="auto">
          <a:xfrm>
            <a:off x="711200" y="1988840"/>
            <a:ext cx="10871200" cy="4176464"/>
          </a:xfrm>
          <a:prstGeom prst="rect">
            <a:avLst/>
          </a:prstGeom>
          <a:noFill/>
          <a:ln>
            <a:noFill/>
          </a:ln>
          <a:effectLst/>
          <a:extLst>
            <a:ext uri="{FAA26D3D-D897-4be2-8F04-BA451C77F1D7}"/>
          </a:extLst>
        </p:spPr>
        <p:txBody>
          <a:bodyPr/>
          <a:lstStyle/>
          <a:p>
            <a:pPr lvl="0"/>
            <a:r>
              <a:rPr lang="en-US" dirty="0" err="1"/>
              <a:t>Klik</a:t>
            </a:r>
            <a:r>
              <a:rPr lang="en-US" dirty="0"/>
              <a:t> </a:t>
            </a:r>
            <a:r>
              <a:rPr lang="en-US" dirty="0" err="1"/>
              <a:t>om</a:t>
            </a:r>
            <a:r>
              <a:rPr lang="en-US" dirty="0"/>
              <a:t> de </a:t>
            </a:r>
            <a:r>
              <a:rPr lang="en-US" dirty="0" err="1"/>
              <a:t>tekststijl</a:t>
            </a:r>
            <a:r>
              <a:rPr lang="en-US" dirty="0"/>
              <a:t> van het model </a:t>
            </a:r>
            <a:r>
              <a:rPr lang="en-US" dirty="0" err="1"/>
              <a:t>te</a:t>
            </a:r>
            <a:r>
              <a:rPr lang="en-US" dirty="0"/>
              <a:t> </a:t>
            </a:r>
            <a:r>
              <a:rPr lang="en-US" dirty="0" err="1"/>
              <a:t>bewerken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US" dirty="0"/>
          </a:p>
        </p:txBody>
      </p:sp>
      <p:sp>
        <p:nvSpPr>
          <p:cNvPr id="5" name="Tijdelijke aanduiding voor voettekst 4"/>
          <p:cNvSpPr>
            <a:spLocks noGrp="1"/>
          </p:cNvSpPr>
          <p:nvPr>
            <p:ph type="ftr" sz="quarter" idx="10"/>
          </p:nvPr>
        </p:nvSpPr>
        <p:spPr/>
        <p:txBody>
          <a:bodyPr/>
          <a:lstStyle>
            <a:lvl1pPr algn="r">
              <a:defRPr sz="1200">
                <a:solidFill>
                  <a:srgbClr val="000000">
                    <a:tint val="75000"/>
                  </a:srgbClr>
                </a:solidFill>
                <a:latin typeface="Fontys Frutiger"/>
              </a:defRPr>
            </a:lvl1pPr>
          </a:lstStyle>
          <a:p>
            <a:pPr>
              <a:defRPr/>
            </a:pPr>
            <a:r>
              <a:rPr lang="nl-NL"/>
              <a:t>Voettekst</a:t>
            </a:r>
          </a:p>
        </p:txBody>
      </p:sp>
      <p:sp>
        <p:nvSpPr>
          <p:cNvPr id="6" name="Tijdelijke aanduiding voor dianummer 5"/>
          <p:cNvSpPr>
            <a:spLocks noGrp="1"/>
          </p:cNvSpPr>
          <p:nvPr>
            <p:ph type="sldNum" sz="quarter" idx="11"/>
          </p:nvPr>
        </p:nvSpPr>
        <p:spPr/>
        <p:txBody>
          <a:bodyPr/>
          <a:lstStyle>
            <a:lvl1pPr>
              <a:defRPr/>
            </a:lvl1pPr>
          </a:lstStyle>
          <a:p>
            <a:fld id="{DA6CFE69-58F5-475E-86B0-0EEA4746321C}" type="slidenum">
              <a:rPr lang="nl-NL" altLang="nl-NL"/>
              <a:pPr/>
              <a:t>‹nr.›</a:t>
            </a:fld>
            <a:endParaRPr lang="nl-NL" altLang="nl-NL"/>
          </a:p>
        </p:txBody>
      </p:sp>
    </p:spTree>
    <p:extLst>
      <p:ext uri="{BB962C8B-B14F-4D97-AF65-F5344CB8AC3E}">
        <p14:creationId xmlns:p14="http://schemas.microsoft.com/office/powerpoint/2010/main" val="2864982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09600" y="320040"/>
            <a:ext cx="9652000" cy="1143000"/>
          </a:xfrm>
          <a:prstGeom prst="rect">
            <a:avLst/>
          </a:prstGeom>
        </p:spPr>
        <p:txBody>
          <a:bodyPr/>
          <a:lstStyle/>
          <a:p>
            <a:r>
              <a:rPr kumimoji="0" lang="nl-NL" smtClean="0"/>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a:xfrm>
            <a:off x="5661248" y="6557946"/>
            <a:ext cx="2669952" cy="226902"/>
          </a:xfrm>
          <a:prstGeom prst="rect">
            <a:avLst/>
          </a:prstGeom>
        </p:spPr>
        <p:txBody>
          <a:bodyPr/>
          <a:lstStyle/>
          <a:p>
            <a:fld id="{9352B002-1032-497A-A690-67428BD6A599}" type="datetimeFigureOut">
              <a:rPr lang="nl-NL" smtClean="0"/>
              <a:t>1-6-2021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27013984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711200" y="1268413"/>
            <a:ext cx="108712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smtClean="0"/>
              <a:t>Klik om de tekststijl van het model te bewerken</a:t>
            </a:r>
          </a:p>
          <a:p>
            <a:pPr lvl="1"/>
            <a:r>
              <a:rPr lang="en-US" altLang="nl-NL" smtClean="0"/>
              <a:t>Tweede niveau</a:t>
            </a:r>
          </a:p>
          <a:p>
            <a:pPr lvl="2"/>
            <a:r>
              <a:rPr lang="en-US" altLang="nl-NL" smtClean="0"/>
              <a:t>Derde niveau</a:t>
            </a:r>
          </a:p>
          <a:p>
            <a:pPr lvl="3"/>
            <a:r>
              <a:rPr lang="en-US" altLang="nl-NL" smtClean="0"/>
              <a:t>Vierde niveau</a:t>
            </a:r>
          </a:p>
          <a:p>
            <a:pPr lvl="4"/>
            <a:r>
              <a:rPr lang="en-US" altLang="nl-NL" smtClean="0"/>
              <a:t>Vijfde niveau</a:t>
            </a:r>
          </a:p>
        </p:txBody>
      </p:sp>
      <p:sp>
        <p:nvSpPr>
          <p:cNvPr id="8" name="Tijdelijke aanduiding voor voettekst 4"/>
          <p:cNvSpPr>
            <a:spLocks noGrp="1"/>
          </p:cNvSpPr>
          <p:nvPr>
            <p:ph type="ftr" sz="quarter" idx="3"/>
          </p:nvPr>
        </p:nvSpPr>
        <p:spPr>
          <a:xfrm>
            <a:off x="2446867" y="6381751"/>
            <a:ext cx="8449733" cy="365125"/>
          </a:xfrm>
          <a:prstGeom prst="rect">
            <a:avLst/>
          </a:prstGeom>
        </p:spPr>
        <p:txBody>
          <a:bodyPr vert="horz" lIns="91440" tIns="45720" rIns="91440" bIns="45720" rtlCol="0" anchor="ctr"/>
          <a:lstStyle>
            <a:lvl1pPr algn="r" eaLnBrk="0" fontAlgn="auto" hangingPunct="0">
              <a:spcBef>
                <a:spcPts val="0"/>
              </a:spcBef>
              <a:spcAft>
                <a:spcPts val="0"/>
              </a:spcAft>
              <a:defRPr sz="1200">
                <a:solidFill>
                  <a:srgbClr val="000000">
                    <a:tint val="75000"/>
                  </a:srgbClr>
                </a:solidFill>
                <a:latin typeface="Fontys Frutiger"/>
                <a:ea typeface="ＭＳ Ｐゴシック" charset="0"/>
                <a:cs typeface="+mn-cs"/>
              </a:defRPr>
            </a:lvl1pPr>
          </a:lstStyle>
          <a:p>
            <a:pPr>
              <a:defRPr/>
            </a:pPr>
            <a:r>
              <a:rPr lang="nl-NL"/>
              <a:t>Voettekst</a:t>
            </a:r>
          </a:p>
        </p:txBody>
      </p:sp>
      <p:sp>
        <p:nvSpPr>
          <p:cNvPr id="9" name="Tijdelijke aanduiding voor dianummer 5"/>
          <p:cNvSpPr>
            <a:spLocks noGrp="1"/>
          </p:cNvSpPr>
          <p:nvPr>
            <p:ph type="sldNum" sz="quarter" idx="4"/>
          </p:nvPr>
        </p:nvSpPr>
        <p:spPr>
          <a:xfrm>
            <a:off x="10896600" y="6381751"/>
            <a:ext cx="6858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Fontys Frutiger" panose="00000400000000000000" pitchFamily="2" charset="0"/>
                <a:ea typeface="ＭＳ Ｐゴシック" panose="020B0600070205080204" pitchFamily="34" charset="-128"/>
              </a:defRPr>
            </a:lvl1pPr>
          </a:lstStyle>
          <a:p>
            <a:pPr fontAlgn="base">
              <a:spcBef>
                <a:spcPct val="0"/>
              </a:spcBef>
              <a:spcAft>
                <a:spcPct val="0"/>
              </a:spcAft>
            </a:pPr>
            <a:fld id="{5D9FB9DE-6620-4EA0-AF60-B7AC03FE9335}" type="slidenum">
              <a:rPr lang="nl-NL" altLang="nl-NL"/>
              <a:pPr fontAlgn="base">
                <a:spcBef>
                  <a:spcPct val="0"/>
                </a:spcBef>
                <a:spcAft>
                  <a:spcPct val="0"/>
                </a:spcAft>
              </a:pPr>
              <a:t>‹nr.›</a:t>
            </a:fld>
            <a:endParaRPr lang="nl-NL" altLang="nl-NL"/>
          </a:p>
        </p:txBody>
      </p:sp>
    </p:spTree>
    <p:extLst>
      <p:ext uri="{BB962C8B-B14F-4D97-AF65-F5344CB8AC3E}">
        <p14:creationId xmlns:p14="http://schemas.microsoft.com/office/powerpoint/2010/main" val="789065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l" rtl="0" eaLnBrk="0" fontAlgn="base" hangingPunct="0">
        <a:spcBef>
          <a:spcPct val="0"/>
        </a:spcBef>
        <a:spcAft>
          <a:spcPct val="0"/>
        </a:spcAft>
        <a:defRPr sz="3200" b="1">
          <a:solidFill>
            <a:srgbClr val="570076"/>
          </a:solidFill>
          <a:latin typeface="+mj-lt"/>
          <a:ea typeface="+mj-ea"/>
          <a:cs typeface="+mj-cs"/>
        </a:defRPr>
      </a:lvl1pPr>
      <a:lvl2pPr algn="l" rtl="0" eaLnBrk="0" fontAlgn="base" hangingPunct="0">
        <a:spcBef>
          <a:spcPct val="0"/>
        </a:spcBef>
        <a:spcAft>
          <a:spcPct val="0"/>
        </a:spcAft>
        <a:defRPr sz="3200" b="1">
          <a:solidFill>
            <a:srgbClr val="570076"/>
          </a:solidFill>
          <a:latin typeface="Arial" charset="0"/>
          <a:ea typeface="ＭＳ Ｐゴシック" charset="0"/>
          <a:cs typeface="Arial" charset="0"/>
        </a:defRPr>
      </a:lvl2pPr>
      <a:lvl3pPr algn="l" rtl="0" eaLnBrk="0" fontAlgn="base" hangingPunct="0">
        <a:spcBef>
          <a:spcPct val="0"/>
        </a:spcBef>
        <a:spcAft>
          <a:spcPct val="0"/>
        </a:spcAft>
        <a:defRPr sz="3200" b="1">
          <a:solidFill>
            <a:srgbClr val="570076"/>
          </a:solidFill>
          <a:latin typeface="Arial" charset="0"/>
          <a:ea typeface="ＭＳ Ｐゴシック" charset="0"/>
          <a:cs typeface="Arial" charset="0"/>
        </a:defRPr>
      </a:lvl3pPr>
      <a:lvl4pPr algn="l" rtl="0" eaLnBrk="0" fontAlgn="base" hangingPunct="0">
        <a:spcBef>
          <a:spcPct val="0"/>
        </a:spcBef>
        <a:spcAft>
          <a:spcPct val="0"/>
        </a:spcAft>
        <a:defRPr sz="3200" b="1">
          <a:solidFill>
            <a:srgbClr val="570076"/>
          </a:solidFill>
          <a:latin typeface="Arial" charset="0"/>
          <a:ea typeface="ＭＳ Ｐゴシック" charset="0"/>
          <a:cs typeface="Arial" charset="0"/>
        </a:defRPr>
      </a:lvl4pPr>
      <a:lvl5pPr algn="l" rtl="0" eaLnBrk="0" fontAlgn="base" hangingPunct="0">
        <a:spcBef>
          <a:spcPct val="0"/>
        </a:spcBef>
        <a:spcAft>
          <a:spcPct val="0"/>
        </a:spcAft>
        <a:defRPr sz="3200" b="1">
          <a:solidFill>
            <a:srgbClr val="570076"/>
          </a:solidFill>
          <a:latin typeface="Arial" charset="0"/>
          <a:ea typeface="ＭＳ Ｐゴシック" charset="0"/>
          <a:cs typeface="Arial" charset="0"/>
        </a:defRPr>
      </a:lvl5pPr>
      <a:lvl6pPr marL="457200" algn="l" rtl="0" fontAlgn="base">
        <a:spcBef>
          <a:spcPct val="0"/>
        </a:spcBef>
        <a:spcAft>
          <a:spcPct val="0"/>
        </a:spcAft>
        <a:defRPr sz="3200" b="1">
          <a:solidFill>
            <a:srgbClr val="570076"/>
          </a:solidFill>
          <a:latin typeface="Fontys Frutiger" charset="0"/>
          <a:ea typeface="ＭＳ Ｐゴシック" charset="0"/>
        </a:defRPr>
      </a:lvl6pPr>
      <a:lvl7pPr marL="914400" algn="l" rtl="0" fontAlgn="base">
        <a:spcBef>
          <a:spcPct val="0"/>
        </a:spcBef>
        <a:spcAft>
          <a:spcPct val="0"/>
        </a:spcAft>
        <a:defRPr sz="3200" b="1">
          <a:solidFill>
            <a:srgbClr val="570076"/>
          </a:solidFill>
          <a:latin typeface="Fontys Frutiger" charset="0"/>
          <a:ea typeface="ＭＳ Ｐゴシック" charset="0"/>
        </a:defRPr>
      </a:lvl7pPr>
      <a:lvl8pPr marL="1371600" algn="l" rtl="0" fontAlgn="base">
        <a:spcBef>
          <a:spcPct val="0"/>
        </a:spcBef>
        <a:spcAft>
          <a:spcPct val="0"/>
        </a:spcAft>
        <a:defRPr sz="3200" b="1">
          <a:solidFill>
            <a:srgbClr val="570076"/>
          </a:solidFill>
          <a:latin typeface="Fontys Frutiger" charset="0"/>
          <a:ea typeface="ＭＳ Ｐゴシック" charset="0"/>
        </a:defRPr>
      </a:lvl8pPr>
      <a:lvl9pPr marL="1828800" algn="l" rtl="0" fontAlgn="base">
        <a:spcBef>
          <a:spcPct val="0"/>
        </a:spcBef>
        <a:spcAft>
          <a:spcPct val="0"/>
        </a:spcAft>
        <a:defRPr sz="3200" b="1">
          <a:solidFill>
            <a:srgbClr val="570076"/>
          </a:solidFill>
          <a:latin typeface="Fontys Frutiger" charset="0"/>
          <a:ea typeface="ＭＳ Ｐゴシック" charset="0"/>
        </a:defRPr>
      </a:lvl9pPr>
    </p:titleStyle>
    <p:bodyStyle>
      <a:lvl1pPr marL="342900" indent="-342900" algn="l" rtl="0" eaLnBrk="0" fontAlgn="base" hangingPunct="0">
        <a:spcBef>
          <a:spcPct val="20000"/>
        </a:spcBef>
        <a:spcAft>
          <a:spcPct val="0"/>
        </a:spcAft>
        <a:buChar char="•"/>
        <a:defRPr sz="3200">
          <a:solidFill>
            <a:srgbClr val="570076"/>
          </a:solidFill>
          <a:latin typeface="+mn-lt"/>
          <a:ea typeface="+mn-ea"/>
          <a:cs typeface="+mn-cs"/>
        </a:defRPr>
      </a:lvl1pPr>
      <a:lvl2pPr marL="742950" indent="-285750" algn="l" rtl="0" eaLnBrk="0" fontAlgn="base" hangingPunct="0">
        <a:spcBef>
          <a:spcPct val="20000"/>
        </a:spcBef>
        <a:spcAft>
          <a:spcPct val="0"/>
        </a:spcAft>
        <a:buChar char="–"/>
        <a:defRPr sz="2800">
          <a:solidFill>
            <a:srgbClr val="570076"/>
          </a:solidFill>
          <a:latin typeface="+mn-lt"/>
          <a:ea typeface="+mn-ea"/>
          <a:cs typeface="+mn-cs"/>
        </a:defRPr>
      </a:lvl2pPr>
      <a:lvl3pPr marL="1143000" indent="-228600" algn="l" rtl="0" eaLnBrk="0" fontAlgn="base" hangingPunct="0">
        <a:spcBef>
          <a:spcPct val="20000"/>
        </a:spcBef>
        <a:spcAft>
          <a:spcPct val="0"/>
        </a:spcAft>
        <a:buChar char="•"/>
        <a:defRPr sz="2400">
          <a:solidFill>
            <a:srgbClr val="570076"/>
          </a:solidFill>
          <a:latin typeface="+mn-lt"/>
          <a:ea typeface="+mn-ea"/>
          <a:cs typeface="+mn-cs"/>
        </a:defRPr>
      </a:lvl3pPr>
      <a:lvl4pPr marL="1600200" indent="-228600" algn="l" rtl="0" eaLnBrk="0" fontAlgn="base" hangingPunct="0">
        <a:spcBef>
          <a:spcPct val="20000"/>
        </a:spcBef>
        <a:spcAft>
          <a:spcPct val="0"/>
        </a:spcAft>
        <a:buChar char="–"/>
        <a:defRPr sz="2000">
          <a:solidFill>
            <a:srgbClr val="570076"/>
          </a:solidFill>
          <a:latin typeface="+mn-lt"/>
          <a:ea typeface="+mn-ea"/>
          <a:cs typeface="+mn-cs"/>
        </a:defRPr>
      </a:lvl4pPr>
      <a:lvl5pPr marL="2057400" indent="-228600" algn="l" rtl="0" eaLnBrk="0" fontAlgn="base" hangingPunct="0">
        <a:spcBef>
          <a:spcPct val="20000"/>
        </a:spcBef>
        <a:spcAft>
          <a:spcPct val="0"/>
        </a:spcAft>
        <a:buChar char="»"/>
        <a:defRPr sz="2000">
          <a:solidFill>
            <a:srgbClr val="570076"/>
          </a:solidFill>
          <a:latin typeface="+mn-lt"/>
          <a:ea typeface="+mn-ea"/>
          <a:cs typeface="+mn-cs"/>
        </a:defRPr>
      </a:lvl5pPr>
      <a:lvl6pPr marL="2514600" indent="-228600" algn="l" rtl="0" fontAlgn="base">
        <a:spcBef>
          <a:spcPct val="20000"/>
        </a:spcBef>
        <a:spcAft>
          <a:spcPct val="0"/>
        </a:spcAft>
        <a:buChar char="»"/>
        <a:defRPr sz="2000">
          <a:solidFill>
            <a:srgbClr val="570076"/>
          </a:solidFill>
          <a:latin typeface="+mn-lt"/>
          <a:ea typeface="+mn-ea"/>
        </a:defRPr>
      </a:lvl6pPr>
      <a:lvl7pPr marL="2971800" indent="-228600" algn="l" rtl="0" fontAlgn="base">
        <a:spcBef>
          <a:spcPct val="20000"/>
        </a:spcBef>
        <a:spcAft>
          <a:spcPct val="0"/>
        </a:spcAft>
        <a:buChar char="»"/>
        <a:defRPr sz="2000">
          <a:solidFill>
            <a:srgbClr val="570076"/>
          </a:solidFill>
          <a:latin typeface="+mn-lt"/>
          <a:ea typeface="+mn-ea"/>
        </a:defRPr>
      </a:lvl7pPr>
      <a:lvl8pPr marL="3429000" indent="-228600" algn="l" rtl="0" fontAlgn="base">
        <a:spcBef>
          <a:spcPct val="20000"/>
        </a:spcBef>
        <a:spcAft>
          <a:spcPct val="0"/>
        </a:spcAft>
        <a:buChar char="»"/>
        <a:defRPr sz="2000">
          <a:solidFill>
            <a:srgbClr val="570076"/>
          </a:solidFill>
          <a:latin typeface="+mn-lt"/>
          <a:ea typeface="+mn-ea"/>
        </a:defRPr>
      </a:lvl8pPr>
      <a:lvl9pPr marL="3886200" indent="-228600" algn="l" rtl="0" fontAlgn="base">
        <a:spcBef>
          <a:spcPct val="20000"/>
        </a:spcBef>
        <a:spcAft>
          <a:spcPct val="0"/>
        </a:spcAft>
        <a:buChar char="»"/>
        <a:defRPr sz="2000">
          <a:solidFill>
            <a:srgbClr val="570076"/>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file:///C:\Users\879489\Desktop\1301_FHK_00_MAIN_PROMO_V04.mp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cad=rja&amp;uact=8&amp;ved=0ahUKEwi658LNvonPAhWLvxQKHU33CnYQjRwIBw&amp;url=https://www.winstmagneet.nl/groeien/&amp;bvm=bv.132479545,d.ZGg&amp;psig=AFQjCNECBKN7CToq61urTN6UDTCTOPeTSg&amp;ust=147375800881165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bwMode="auto">
          <a:xfrm>
            <a:off x="2135188" y="1989139"/>
            <a:ext cx="8075612" cy="2904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nl-NL" altLang="nl-NL" dirty="0" smtClean="0">
                <a:ea typeface="ＭＳ Ｐゴシック" panose="020B0600070205080204" pitchFamily="34" charset="-128"/>
              </a:rPr>
              <a:t/>
            </a:r>
            <a:br>
              <a:rPr lang="nl-NL" altLang="nl-NL" dirty="0" smtClean="0">
                <a:ea typeface="ＭＳ Ｐゴシック" panose="020B0600070205080204" pitchFamily="34" charset="-128"/>
              </a:rPr>
            </a:br>
            <a:r>
              <a:rPr lang="nl-NL" altLang="nl-NL" sz="4000" dirty="0" smtClean="0">
                <a:ea typeface="ＭＳ Ｐゴシック" panose="020B0600070205080204" pitchFamily="34" charset="-128"/>
              </a:rPr>
              <a:t>Beoordelen van het praktijkleren</a:t>
            </a:r>
            <a:r>
              <a:rPr lang="nl-NL" altLang="nl-NL" sz="3600" dirty="0" smtClean="0">
                <a:ea typeface="ＭＳ Ｐゴシック" panose="020B0600070205080204" pitchFamily="34" charset="-128"/>
              </a:rPr>
              <a:t/>
            </a:r>
            <a:br>
              <a:rPr lang="nl-NL" altLang="nl-NL" sz="3600" dirty="0" smtClean="0">
                <a:ea typeface="ＭＳ Ｐゴシック" panose="020B0600070205080204" pitchFamily="34" charset="-128"/>
              </a:rPr>
            </a:br>
            <a:r>
              <a:rPr lang="nl-NL" altLang="nl-NL" sz="3600" dirty="0">
                <a:ea typeface="ＭＳ Ｐゴシック" panose="020B0600070205080204" pitchFamily="34" charset="-128"/>
              </a:rPr>
              <a:t/>
            </a:r>
            <a:br>
              <a:rPr lang="nl-NL" altLang="nl-NL" sz="3600" dirty="0">
                <a:ea typeface="ＭＳ Ｐゴシック" panose="020B0600070205080204" pitchFamily="34" charset="-128"/>
              </a:rPr>
            </a:br>
            <a:r>
              <a:rPr lang="nl-NL" altLang="nl-NL" sz="3600" b="0" dirty="0" smtClean="0">
                <a:ea typeface="ＭＳ Ｐゴシック" panose="020B0600070205080204" pitchFamily="34" charset="-128"/>
              </a:rPr>
              <a:t>Module 4 van training </a:t>
            </a:r>
            <a:br>
              <a:rPr lang="nl-NL" altLang="nl-NL" sz="3600" b="0" dirty="0" smtClean="0">
                <a:ea typeface="ＭＳ Ｐゴシック" panose="020B0600070205080204" pitchFamily="34" charset="-128"/>
              </a:rPr>
            </a:br>
            <a:r>
              <a:rPr lang="nl-NL" altLang="nl-NL" sz="3600" b="0" dirty="0" smtClean="0">
                <a:ea typeface="ＭＳ Ｐゴシック" panose="020B0600070205080204" pitchFamily="34" charset="-128"/>
              </a:rPr>
              <a:t>‘Begeleiden doen we samen’ </a:t>
            </a:r>
            <a:r>
              <a:rPr lang="nl-NL" altLang="nl-NL" sz="3600" b="0" dirty="0" smtClean="0">
                <a:ea typeface="ＭＳ Ｐゴシック" panose="020B0600070205080204" pitchFamily="34" charset="-128"/>
              </a:rPr>
              <a:t/>
            </a:r>
            <a:br>
              <a:rPr lang="nl-NL" altLang="nl-NL" sz="3600" b="0" dirty="0" smtClean="0">
                <a:ea typeface="ＭＳ Ｐゴシック" panose="020B0600070205080204" pitchFamily="34" charset="-128"/>
              </a:rPr>
            </a:br>
            <a:r>
              <a:rPr lang="nl-NL" altLang="nl-NL" sz="3600" b="0" dirty="0">
                <a:ea typeface="ＭＳ Ｐゴシック" panose="020B0600070205080204" pitchFamily="34" charset="-128"/>
              </a:rPr>
              <a:t/>
            </a:r>
            <a:br>
              <a:rPr lang="nl-NL" altLang="nl-NL" sz="3600" b="0" dirty="0">
                <a:ea typeface="ＭＳ Ｐゴシック" panose="020B0600070205080204" pitchFamily="34" charset="-128"/>
              </a:rPr>
            </a:br>
            <a:r>
              <a:rPr lang="nl-NL" altLang="nl-NL" sz="3600" b="0" dirty="0" smtClean="0">
                <a:ea typeface="ＭＳ Ｐゴシック" panose="020B0600070205080204" pitchFamily="34" charset="-128"/>
              </a:rPr>
              <a:t/>
            </a:r>
            <a:br>
              <a:rPr lang="nl-NL" altLang="nl-NL" sz="3600" b="0" dirty="0" smtClean="0">
                <a:ea typeface="ＭＳ Ｐゴシック" panose="020B0600070205080204" pitchFamily="34" charset="-128"/>
              </a:rPr>
            </a:br>
            <a:r>
              <a:rPr lang="nl-NL" altLang="nl-NL" sz="3600" b="0" dirty="0">
                <a:ea typeface="ＭＳ Ｐゴシック" panose="020B0600070205080204" pitchFamily="34" charset="-128"/>
              </a:rPr>
              <a:t>	</a:t>
            </a:r>
            <a:r>
              <a:rPr lang="nl-NL" altLang="nl-NL" sz="3600" b="0" dirty="0" smtClean="0">
                <a:ea typeface="ＭＳ Ｐゴシック" panose="020B0600070205080204" pitchFamily="34" charset="-128"/>
              </a:rPr>
              <a:t>					</a:t>
            </a:r>
            <a:r>
              <a:rPr lang="nl-NL" altLang="nl-NL" sz="2400" b="0" i="1" dirty="0" smtClean="0">
                <a:ea typeface="ＭＳ Ｐゴシック" panose="020B0600070205080204" pitchFamily="34" charset="-128"/>
              </a:rPr>
              <a:t>Versie: aug. 2020</a:t>
            </a:r>
            <a:r>
              <a:rPr lang="nl-NL" altLang="nl-NL" dirty="0" smtClean="0">
                <a:ea typeface="ＭＳ Ｐゴシック" panose="020B0600070205080204" pitchFamily="34" charset="-128"/>
              </a:rPr>
              <a:t/>
            </a:r>
            <a:br>
              <a:rPr lang="nl-NL" altLang="nl-NL" dirty="0" smtClean="0">
                <a:ea typeface="ＭＳ Ｐゴシック" panose="020B0600070205080204" pitchFamily="34" charset="-128"/>
              </a:rPr>
            </a:br>
            <a:r>
              <a:rPr lang="nl-NL" altLang="nl-NL" dirty="0" smtClean="0">
                <a:ea typeface="ＭＳ Ｐゴシック" panose="020B0600070205080204" pitchFamily="34" charset="-128"/>
              </a:rPr>
              <a:t/>
            </a:r>
            <a:br>
              <a:rPr lang="nl-NL" altLang="nl-NL" dirty="0" smtClean="0">
                <a:ea typeface="ＭＳ Ｐゴシック" panose="020B0600070205080204" pitchFamily="34" charset="-128"/>
              </a:rPr>
            </a:br>
            <a:r>
              <a:rPr lang="nl-NL" altLang="nl-NL" dirty="0" smtClean="0">
                <a:ea typeface="ＭＳ Ｐゴシック" panose="020B0600070205080204" pitchFamily="34" charset="-128"/>
              </a:rPr>
              <a:t/>
            </a:r>
            <a:br>
              <a:rPr lang="nl-NL" altLang="nl-NL" dirty="0" smtClean="0">
                <a:ea typeface="ＭＳ Ｐゴシック" panose="020B0600070205080204" pitchFamily="34" charset="-128"/>
              </a:rPr>
            </a:br>
            <a:r>
              <a:rPr lang="nl-NL" altLang="nl-NL" dirty="0" smtClean="0">
                <a:ea typeface="ＭＳ Ｐゴシック" panose="020B0600070205080204" pitchFamily="34" charset="-128"/>
              </a:rPr>
              <a:t/>
            </a:r>
            <a:br>
              <a:rPr lang="nl-NL" altLang="nl-NL" dirty="0" smtClean="0">
                <a:ea typeface="ＭＳ Ｐゴシック" panose="020B0600070205080204" pitchFamily="34" charset="-128"/>
              </a:rPr>
            </a:br>
            <a:r>
              <a:rPr lang="nl-NL" altLang="nl-NL" dirty="0" smtClean="0">
                <a:ea typeface="ＭＳ Ｐゴシック" panose="020B0600070205080204" pitchFamily="34" charset="-128"/>
              </a:rPr>
              <a:t/>
            </a:r>
            <a:br>
              <a:rPr lang="nl-NL" altLang="nl-NL" dirty="0" smtClean="0">
                <a:ea typeface="ＭＳ Ｐゴシック" panose="020B0600070205080204" pitchFamily="34" charset="-128"/>
              </a:rPr>
            </a:br>
            <a:r>
              <a:rPr lang="nl-NL" altLang="nl-NL" dirty="0" smtClean="0">
                <a:ea typeface="ＭＳ Ｐゴシック" panose="020B0600070205080204" pitchFamily="34" charset="-128"/>
              </a:rPr>
              <a:t/>
            </a:r>
            <a:br>
              <a:rPr lang="nl-NL" altLang="nl-NL" dirty="0" smtClean="0">
                <a:ea typeface="ＭＳ Ｐゴシック" panose="020B0600070205080204" pitchFamily="34" charset="-128"/>
              </a:rPr>
            </a:br>
            <a:endParaRPr lang="nl-NL" altLang="nl-NL" dirty="0" smtClean="0">
              <a:ea typeface="ＭＳ Ｐゴシック" panose="020B0600070205080204" pitchFamily="34" charset="-128"/>
            </a:endParaRPr>
          </a:p>
        </p:txBody>
      </p:sp>
      <p:sp>
        <p:nvSpPr>
          <p:cNvPr id="3" name="Tijdelijke aanduiding voor inhoud 4"/>
          <p:cNvSpPr txBox="1">
            <a:spLocks/>
          </p:cNvSpPr>
          <p:nvPr/>
        </p:nvSpPr>
        <p:spPr>
          <a:xfrm>
            <a:off x="13668375" y="-603250"/>
            <a:ext cx="1296988" cy="179387"/>
          </a:xfrm>
          <a:prstGeom prst="rect">
            <a:avLst/>
          </a:prstGeom>
        </p:spPr>
        <p:txBody>
          <a:bodyPr/>
          <a:lstStyle>
            <a:lvl1pPr marL="342900" indent="-342900" algn="l" rtl="0" eaLnBrk="1" fontAlgn="base" hangingPunct="1">
              <a:spcBef>
                <a:spcPct val="20000"/>
              </a:spcBef>
              <a:spcAft>
                <a:spcPct val="0"/>
              </a:spcAft>
              <a:buChar char="•"/>
              <a:defRPr sz="3200" b="0" i="0">
                <a:solidFill>
                  <a:srgbClr val="570076"/>
                </a:solidFill>
                <a:latin typeface="Arial"/>
                <a:ea typeface="+mn-ea"/>
                <a:cs typeface="Arial"/>
              </a:defRPr>
            </a:lvl1pPr>
            <a:lvl2pPr marL="742950" indent="-285750" algn="l" rtl="0" eaLnBrk="1" fontAlgn="base" hangingPunct="1">
              <a:spcBef>
                <a:spcPct val="20000"/>
              </a:spcBef>
              <a:spcAft>
                <a:spcPct val="0"/>
              </a:spcAft>
              <a:buChar char="–"/>
              <a:defRPr sz="2800" b="0" i="0">
                <a:solidFill>
                  <a:srgbClr val="570076"/>
                </a:solidFill>
                <a:latin typeface="Arial"/>
                <a:ea typeface="+mn-ea"/>
                <a:cs typeface="Arial"/>
              </a:defRPr>
            </a:lvl2pPr>
            <a:lvl3pPr marL="1143000" indent="-228600" algn="l" rtl="0" eaLnBrk="1" fontAlgn="base" hangingPunct="1">
              <a:spcBef>
                <a:spcPct val="20000"/>
              </a:spcBef>
              <a:spcAft>
                <a:spcPct val="0"/>
              </a:spcAft>
              <a:buChar char="•"/>
              <a:defRPr sz="2400" b="0" i="0">
                <a:solidFill>
                  <a:srgbClr val="570076"/>
                </a:solidFill>
                <a:latin typeface="Arial"/>
                <a:ea typeface="+mn-ea"/>
                <a:cs typeface="Arial"/>
              </a:defRPr>
            </a:lvl3pPr>
            <a:lvl4pPr marL="1600200" indent="-228600" algn="l" rtl="0" eaLnBrk="1" fontAlgn="base" hangingPunct="1">
              <a:spcBef>
                <a:spcPct val="20000"/>
              </a:spcBef>
              <a:spcAft>
                <a:spcPct val="0"/>
              </a:spcAft>
              <a:buChar char="–"/>
              <a:defRPr sz="2000" b="0" i="0">
                <a:solidFill>
                  <a:srgbClr val="570076"/>
                </a:solidFill>
                <a:latin typeface="Arial"/>
                <a:ea typeface="+mn-ea"/>
                <a:cs typeface="Arial"/>
              </a:defRPr>
            </a:lvl4pPr>
            <a:lvl5pPr marL="2057400" indent="-228600" algn="l" rtl="0" eaLnBrk="1" fontAlgn="base" hangingPunct="1">
              <a:spcBef>
                <a:spcPct val="20000"/>
              </a:spcBef>
              <a:spcAft>
                <a:spcPct val="0"/>
              </a:spcAft>
              <a:buChar char="»"/>
              <a:defRPr sz="2000" b="0" i="0">
                <a:solidFill>
                  <a:srgbClr val="570076"/>
                </a:solidFill>
                <a:latin typeface="Arial"/>
                <a:ea typeface="+mn-ea"/>
                <a:cs typeface="Arial"/>
              </a:defRPr>
            </a:lvl5pPr>
            <a:lvl6pPr marL="2514600" indent="-228600" algn="l" rtl="0" eaLnBrk="1" fontAlgn="base" hangingPunct="1">
              <a:spcBef>
                <a:spcPct val="20000"/>
              </a:spcBef>
              <a:spcAft>
                <a:spcPct val="0"/>
              </a:spcAft>
              <a:buChar char="»"/>
              <a:defRPr sz="2000">
                <a:solidFill>
                  <a:srgbClr val="570076"/>
                </a:solidFill>
                <a:latin typeface="+mn-lt"/>
                <a:ea typeface="+mn-ea"/>
              </a:defRPr>
            </a:lvl6pPr>
            <a:lvl7pPr marL="2971800" indent="-228600" algn="l" rtl="0" eaLnBrk="1" fontAlgn="base" hangingPunct="1">
              <a:spcBef>
                <a:spcPct val="20000"/>
              </a:spcBef>
              <a:spcAft>
                <a:spcPct val="0"/>
              </a:spcAft>
              <a:buChar char="»"/>
              <a:defRPr sz="2000">
                <a:solidFill>
                  <a:srgbClr val="570076"/>
                </a:solidFill>
                <a:latin typeface="+mn-lt"/>
                <a:ea typeface="+mn-ea"/>
              </a:defRPr>
            </a:lvl7pPr>
            <a:lvl8pPr marL="3429000" indent="-228600" algn="l" rtl="0" eaLnBrk="1" fontAlgn="base" hangingPunct="1">
              <a:spcBef>
                <a:spcPct val="20000"/>
              </a:spcBef>
              <a:spcAft>
                <a:spcPct val="0"/>
              </a:spcAft>
              <a:buChar char="»"/>
              <a:defRPr sz="2000">
                <a:solidFill>
                  <a:srgbClr val="570076"/>
                </a:solidFill>
                <a:latin typeface="+mn-lt"/>
                <a:ea typeface="+mn-ea"/>
              </a:defRPr>
            </a:lvl8pPr>
            <a:lvl9pPr marL="3886200" indent="-228600" algn="l" rtl="0" eaLnBrk="1" fontAlgn="base" hangingPunct="1">
              <a:spcBef>
                <a:spcPct val="20000"/>
              </a:spcBef>
              <a:spcAft>
                <a:spcPct val="0"/>
              </a:spcAft>
              <a:buChar char="»"/>
              <a:defRPr sz="2000">
                <a:solidFill>
                  <a:srgbClr val="570076"/>
                </a:solidFill>
                <a:latin typeface="+mn-lt"/>
                <a:ea typeface="+mn-ea"/>
              </a:defRPr>
            </a:lvl9pPr>
          </a:lstStyle>
          <a:p>
            <a:pPr marL="0" indent="0">
              <a:buNone/>
              <a:defRPr/>
            </a:pPr>
            <a:r>
              <a:rPr lang="nl-NL" sz="300" kern="0" dirty="0">
                <a:solidFill>
                  <a:srgbClr val="FFFFFF">
                    <a:lumMod val="95000"/>
                  </a:srgbClr>
                </a:solidFill>
                <a:hlinkClick r:id="rId3" action="ppaction://hlinkfile"/>
              </a:rPr>
              <a:t>C:\</a:t>
            </a:r>
            <a:r>
              <a:rPr lang="nl-NL" sz="100" kern="0" dirty="0">
                <a:solidFill>
                  <a:srgbClr val="FFFFFF">
                    <a:lumMod val="95000"/>
                  </a:srgbClr>
                </a:solidFill>
                <a:hlinkClick r:id="rId3" action="ppaction://hlinkfile"/>
              </a:rPr>
              <a:t>Users\879489\Desop\1301_FHK_00_MAIN_PROMO_V04.mp4</a:t>
            </a:r>
            <a:endParaRPr lang="nl-NL" sz="300" kern="0" dirty="0">
              <a:solidFill>
                <a:srgbClr val="FFFFFF">
                  <a:lumMod val="95000"/>
                </a:srgbClr>
              </a:solidFill>
            </a:endParaRPr>
          </a:p>
        </p:txBody>
      </p:sp>
      <p:sp>
        <p:nvSpPr>
          <p:cNvPr id="4" name="Titel 1"/>
          <p:cNvSpPr txBox="1">
            <a:spLocks/>
          </p:cNvSpPr>
          <p:nvPr/>
        </p:nvSpPr>
        <p:spPr>
          <a:xfrm>
            <a:off x="2287588" y="3933826"/>
            <a:ext cx="8075612" cy="2016125"/>
          </a:xfrm>
          <a:prstGeom prst="rect">
            <a:avLst/>
          </a:prstGeom>
        </p:spPr>
        <p:txBody>
          <a:bodyPr/>
          <a:lstStyle>
            <a:lvl1pPr algn="l" rtl="0" eaLnBrk="0" fontAlgn="base" hangingPunct="0">
              <a:spcBef>
                <a:spcPct val="0"/>
              </a:spcBef>
              <a:spcAft>
                <a:spcPct val="0"/>
              </a:spcAft>
              <a:defRPr sz="3200" b="1">
                <a:solidFill>
                  <a:schemeClr val="bg1"/>
                </a:solidFill>
                <a:latin typeface="Arial"/>
                <a:ea typeface="+mj-ea"/>
                <a:cs typeface="Arial"/>
              </a:defRPr>
            </a:lvl1pPr>
            <a:lvl2pPr algn="l" rtl="0" eaLnBrk="0" fontAlgn="base" hangingPunct="0">
              <a:spcBef>
                <a:spcPct val="0"/>
              </a:spcBef>
              <a:spcAft>
                <a:spcPct val="0"/>
              </a:spcAft>
              <a:defRPr sz="3200" b="1">
                <a:solidFill>
                  <a:srgbClr val="570076"/>
                </a:solidFill>
                <a:latin typeface="Arial" charset="0"/>
                <a:ea typeface="ＭＳ Ｐゴシック" charset="0"/>
                <a:cs typeface="Arial" charset="0"/>
              </a:defRPr>
            </a:lvl2pPr>
            <a:lvl3pPr algn="l" rtl="0" eaLnBrk="0" fontAlgn="base" hangingPunct="0">
              <a:spcBef>
                <a:spcPct val="0"/>
              </a:spcBef>
              <a:spcAft>
                <a:spcPct val="0"/>
              </a:spcAft>
              <a:defRPr sz="3200" b="1">
                <a:solidFill>
                  <a:srgbClr val="570076"/>
                </a:solidFill>
                <a:latin typeface="Arial" charset="0"/>
                <a:ea typeface="ＭＳ Ｐゴシック" charset="0"/>
                <a:cs typeface="Arial" charset="0"/>
              </a:defRPr>
            </a:lvl3pPr>
            <a:lvl4pPr algn="l" rtl="0" eaLnBrk="0" fontAlgn="base" hangingPunct="0">
              <a:spcBef>
                <a:spcPct val="0"/>
              </a:spcBef>
              <a:spcAft>
                <a:spcPct val="0"/>
              </a:spcAft>
              <a:defRPr sz="3200" b="1">
                <a:solidFill>
                  <a:srgbClr val="570076"/>
                </a:solidFill>
                <a:latin typeface="Arial" charset="0"/>
                <a:ea typeface="ＭＳ Ｐゴシック" charset="0"/>
                <a:cs typeface="Arial" charset="0"/>
              </a:defRPr>
            </a:lvl4pPr>
            <a:lvl5pPr algn="l" rtl="0" eaLnBrk="0" fontAlgn="base" hangingPunct="0">
              <a:spcBef>
                <a:spcPct val="0"/>
              </a:spcBef>
              <a:spcAft>
                <a:spcPct val="0"/>
              </a:spcAft>
              <a:defRPr sz="3200" b="1">
                <a:solidFill>
                  <a:srgbClr val="570076"/>
                </a:solidFill>
                <a:latin typeface="Arial" charset="0"/>
                <a:ea typeface="ＭＳ Ｐゴシック" charset="0"/>
                <a:cs typeface="Arial" charset="0"/>
              </a:defRPr>
            </a:lvl5pPr>
            <a:lvl6pPr marL="457200" algn="l" rtl="0" fontAlgn="base">
              <a:spcBef>
                <a:spcPct val="0"/>
              </a:spcBef>
              <a:spcAft>
                <a:spcPct val="0"/>
              </a:spcAft>
              <a:defRPr sz="3200" b="1">
                <a:solidFill>
                  <a:srgbClr val="570076"/>
                </a:solidFill>
                <a:latin typeface="Fontys Frutiger" charset="0"/>
                <a:ea typeface="ＭＳ Ｐゴシック" charset="0"/>
              </a:defRPr>
            </a:lvl6pPr>
            <a:lvl7pPr marL="914400" algn="l" rtl="0" fontAlgn="base">
              <a:spcBef>
                <a:spcPct val="0"/>
              </a:spcBef>
              <a:spcAft>
                <a:spcPct val="0"/>
              </a:spcAft>
              <a:defRPr sz="3200" b="1">
                <a:solidFill>
                  <a:srgbClr val="570076"/>
                </a:solidFill>
                <a:latin typeface="Fontys Frutiger" charset="0"/>
                <a:ea typeface="ＭＳ Ｐゴシック" charset="0"/>
              </a:defRPr>
            </a:lvl7pPr>
            <a:lvl8pPr marL="1371600" algn="l" rtl="0" fontAlgn="base">
              <a:spcBef>
                <a:spcPct val="0"/>
              </a:spcBef>
              <a:spcAft>
                <a:spcPct val="0"/>
              </a:spcAft>
              <a:defRPr sz="3200" b="1">
                <a:solidFill>
                  <a:srgbClr val="570076"/>
                </a:solidFill>
                <a:latin typeface="Fontys Frutiger" charset="0"/>
                <a:ea typeface="ＭＳ Ｐゴシック" charset="0"/>
              </a:defRPr>
            </a:lvl8pPr>
            <a:lvl9pPr marL="1828800" algn="l" rtl="0" fontAlgn="base">
              <a:spcBef>
                <a:spcPct val="0"/>
              </a:spcBef>
              <a:spcAft>
                <a:spcPct val="0"/>
              </a:spcAft>
              <a:defRPr sz="3200" b="1">
                <a:solidFill>
                  <a:srgbClr val="570076"/>
                </a:solidFill>
                <a:latin typeface="Fontys Frutiger" charset="0"/>
                <a:ea typeface="ＭＳ Ｐゴシック" charset="0"/>
              </a:defRPr>
            </a:lvl9pPr>
          </a:lstStyle>
          <a:p>
            <a:pPr algn="r">
              <a:defRPr/>
            </a:pPr>
            <a:endParaRPr lang="nl-NL" kern="0" dirty="0">
              <a:solidFill>
                <a:srgbClr val="FFFFFF"/>
              </a:solidFill>
            </a:endParaRPr>
          </a:p>
          <a:p>
            <a:pPr algn="r">
              <a:defRPr/>
            </a:pPr>
            <a:r>
              <a:rPr lang="nl-NL" kern="0" dirty="0">
                <a:solidFill>
                  <a:srgbClr val="FFFFFF"/>
                </a:solidFill>
              </a:rPr>
              <a:t/>
            </a:r>
            <a:br>
              <a:rPr lang="nl-NL" kern="0" dirty="0">
                <a:solidFill>
                  <a:srgbClr val="FFFFFF"/>
                </a:solidFill>
              </a:rPr>
            </a:br>
            <a:r>
              <a:rPr lang="nl-NL" kern="0" dirty="0">
                <a:solidFill>
                  <a:srgbClr val="FFFFFF"/>
                </a:solidFill>
              </a:rPr>
              <a:t/>
            </a:r>
            <a:br>
              <a:rPr lang="nl-NL" kern="0" dirty="0">
                <a:solidFill>
                  <a:srgbClr val="FFFFFF"/>
                </a:solidFill>
              </a:rPr>
            </a:br>
            <a:r>
              <a:rPr lang="nl-NL" kern="0" dirty="0">
                <a:solidFill>
                  <a:srgbClr val="FFFFFF"/>
                </a:solidFill>
              </a:rPr>
              <a:t/>
            </a:r>
            <a:br>
              <a:rPr lang="nl-NL" kern="0" dirty="0">
                <a:solidFill>
                  <a:srgbClr val="FFFFFF"/>
                </a:solidFill>
              </a:rPr>
            </a:br>
            <a:r>
              <a:rPr lang="nl-NL" kern="0" dirty="0">
                <a:solidFill>
                  <a:srgbClr val="FFFFFF"/>
                </a:solidFill>
              </a:rPr>
              <a:t/>
            </a:r>
            <a:br>
              <a:rPr lang="nl-NL" kern="0" dirty="0">
                <a:solidFill>
                  <a:srgbClr val="FFFFFF"/>
                </a:solidFill>
              </a:rPr>
            </a:br>
            <a:endParaRPr lang="nl-NL" kern="0" dirty="0">
              <a:solidFill>
                <a:srgbClr val="FFFFFF"/>
              </a:solidFill>
            </a:endParaRPr>
          </a:p>
        </p:txBody>
      </p:sp>
    </p:spTree>
    <p:extLst>
      <p:ext uri="{BB962C8B-B14F-4D97-AF65-F5344CB8AC3E}">
        <p14:creationId xmlns:p14="http://schemas.microsoft.com/office/powerpoint/2010/main" val="4287184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Bewijs-kracht</a:t>
            </a:r>
            <a:endParaRPr lang="en-US" dirty="0"/>
          </a:p>
        </p:txBody>
      </p:sp>
      <p:sp>
        <p:nvSpPr>
          <p:cNvPr id="3" name="Tijdelijke aanduiding voor inhoud 2"/>
          <p:cNvSpPr>
            <a:spLocks noGrp="1"/>
          </p:cNvSpPr>
          <p:nvPr>
            <p:ph idx="1"/>
          </p:nvPr>
        </p:nvSpPr>
        <p:spPr/>
        <p:txBody>
          <a:bodyPr/>
          <a:lstStyle/>
          <a:p>
            <a:pPr marL="0" indent="0">
              <a:buNone/>
            </a:pPr>
            <a:r>
              <a:rPr lang="nl-NL" sz="2400" b="1" dirty="0"/>
              <a:t>Drie pijlers </a:t>
            </a:r>
            <a:r>
              <a:rPr lang="nl-NL" sz="2400" b="1" dirty="0" smtClean="0"/>
              <a:t>voor krachtig bewijs</a:t>
            </a:r>
            <a:endParaRPr lang="nl-NL" sz="2400" b="1" dirty="0"/>
          </a:p>
          <a:p>
            <a:pPr>
              <a:buFont typeface="Wingdings" panose="05000000000000000000" pitchFamily="2" charset="2"/>
              <a:buChar char="Ø"/>
            </a:pPr>
            <a:r>
              <a:rPr lang="nl-NL" sz="2000" dirty="0"/>
              <a:t>Eigen handelen </a:t>
            </a:r>
          </a:p>
          <a:p>
            <a:pPr lvl="1"/>
            <a:r>
              <a:rPr lang="nl-NL" sz="2000" dirty="0"/>
              <a:t>Gebeurtenis, rol of taak, handelen, resultaat van het handelen, feedback van collega’s, koppeling met CanMEDS-rollen, mate van complexiteit, mate van zelfstandigheid. </a:t>
            </a:r>
          </a:p>
          <a:p>
            <a:pPr>
              <a:buFont typeface="Wingdings" panose="05000000000000000000" pitchFamily="2" charset="2"/>
              <a:buChar char="Ø"/>
            </a:pPr>
            <a:r>
              <a:rPr lang="nl-NL" sz="2000" dirty="0"/>
              <a:t>Evidence Based Practice (EBP)</a:t>
            </a:r>
          </a:p>
          <a:p>
            <a:pPr lvl="1"/>
            <a:r>
              <a:rPr lang="nl-NL" sz="2000" dirty="0"/>
              <a:t>Onderbouwen van eigen handelen en beslissingen, vanuit </a:t>
            </a:r>
            <a:r>
              <a:rPr lang="nl-NL" sz="2000" dirty="0" smtClean="0"/>
              <a:t>voorkeuren zorgvragers, </a:t>
            </a:r>
            <a:r>
              <a:rPr lang="nl-NL" sz="2000" dirty="0"/>
              <a:t>klinische expertise en/of systematisch onderzoek/literatuur. </a:t>
            </a:r>
          </a:p>
          <a:p>
            <a:pPr>
              <a:buFont typeface="Wingdings" panose="05000000000000000000" pitchFamily="2" charset="2"/>
              <a:buChar char="Ø"/>
            </a:pPr>
            <a:r>
              <a:rPr lang="nl-NL" sz="2000" dirty="0"/>
              <a:t>Reflectie</a:t>
            </a:r>
          </a:p>
          <a:p>
            <a:pPr lvl="1"/>
            <a:r>
              <a:rPr lang="nl-NL" sz="2000" dirty="0"/>
              <a:t>Terugblikken op het eigen handelen en ervaringen, analyse op ervaringen, tot nieuwe inzichten en handelingsalternatieven komen, hanteren van reflectiemodel. </a:t>
            </a:r>
          </a:p>
          <a:p>
            <a:endParaRPr lang="en-US" dirty="0"/>
          </a:p>
        </p:txBody>
      </p:sp>
    </p:spTree>
    <p:extLst>
      <p:ext uri="{BB962C8B-B14F-4D97-AF65-F5344CB8AC3E}">
        <p14:creationId xmlns:p14="http://schemas.microsoft.com/office/powerpoint/2010/main" val="1592074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Leven Lang Leren tijdens PL 1</a:t>
            </a:r>
            <a:endParaRPr lang="nl-NL" dirty="0"/>
          </a:p>
        </p:txBody>
      </p:sp>
      <p:sp>
        <p:nvSpPr>
          <p:cNvPr id="6" name="Tijdelijke aanduiding voor inhoud 5"/>
          <p:cNvSpPr>
            <a:spLocks noGrp="1"/>
          </p:cNvSpPr>
          <p:nvPr>
            <p:ph idx="1"/>
          </p:nvPr>
        </p:nvSpPr>
        <p:spPr/>
        <p:txBody>
          <a:bodyPr/>
          <a:lstStyle/>
          <a:p>
            <a:pPr marL="0" indent="0">
              <a:buNone/>
            </a:pPr>
            <a:r>
              <a:rPr lang="nl-NL" dirty="0" smtClean="0"/>
              <a:t>Opdrachten:</a:t>
            </a:r>
          </a:p>
          <a:p>
            <a:pPr>
              <a:buFont typeface="Wingdings" panose="05000000000000000000" pitchFamily="2" charset="2"/>
              <a:buChar char="§"/>
            </a:pPr>
            <a:r>
              <a:rPr lang="nl-NL" dirty="0" smtClean="0"/>
              <a:t>4 schriftelijke reflecties</a:t>
            </a:r>
          </a:p>
          <a:p>
            <a:pPr>
              <a:buFont typeface="Wingdings" panose="05000000000000000000" pitchFamily="2" charset="2"/>
              <a:buChar char="§"/>
            </a:pPr>
            <a:r>
              <a:rPr lang="nl-NL" dirty="0" smtClean="0"/>
              <a:t>1 creatieve reflectie</a:t>
            </a:r>
          </a:p>
          <a:p>
            <a:pPr>
              <a:buFont typeface="Wingdings" panose="05000000000000000000" pitchFamily="2" charset="2"/>
              <a:buChar char="§"/>
            </a:pPr>
            <a:r>
              <a:rPr lang="nl-NL" dirty="0" smtClean="0"/>
              <a:t>Eindpresentatie </a:t>
            </a:r>
          </a:p>
          <a:p>
            <a:pPr marL="0" indent="0">
              <a:buNone/>
            </a:pPr>
            <a:r>
              <a:rPr lang="nl-NL" dirty="0"/>
              <a:t> </a:t>
            </a:r>
            <a:r>
              <a:rPr lang="nl-NL" dirty="0" smtClean="0"/>
              <a:t>  ontwikkeling</a:t>
            </a:r>
          </a:p>
          <a:p>
            <a:pPr>
              <a:buFontTx/>
              <a:buChar char="-"/>
            </a:pPr>
            <a:endParaRPr lang="nl-NL"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7492" y="2215908"/>
            <a:ext cx="6541074" cy="357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9458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Leven Lang Leren tijdens PL 2,3,4</a:t>
            </a:r>
            <a:endParaRPr lang="nl-NL" dirty="0"/>
          </a:p>
        </p:txBody>
      </p:sp>
      <p:sp>
        <p:nvSpPr>
          <p:cNvPr id="3" name="Tijdelijke aanduiding voor inhoud 2"/>
          <p:cNvSpPr>
            <a:spLocks noGrp="1"/>
          </p:cNvSpPr>
          <p:nvPr>
            <p:ph idx="1"/>
          </p:nvPr>
        </p:nvSpPr>
        <p:spPr/>
        <p:txBody>
          <a:bodyPr/>
          <a:lstStyle/>
          <a:p>
            <a:r>
              <a:rPr lang="nl-NL" dirty="0" smtClean="0"/>
              <a:t>Intervisie, begeleid door eigen docent praktijkleren.</a:t>
            </a:r>
          </a:p>
          <a:p>
            <a:r>
              <a:rPr lang="nl-NL" dirty="0"/>
              <a:t>5</a:t>
            </a:r>
            <a:r>
              <a:rPr lang="nl-NL" dirty="0" smtClean="0"/>
              <a:t> opdrachten die persoonlijke en professionele ontwikkeling ondersteunen:</a:t>
            </a:r>
          </a:p>
          <a:p>
            <a:pPr marL="0" indent="0">
              <a:buNone/>
            </a:pPr>
            <a:r>
              <a:rPr lang="nl-NL" dirty="0"/>
              <a:t>	</a:t>
            </a:r>
            <a:r>
              <a:rPr lang="nl-NL" sz="2800" dirty="0" smtClean="0"/>
              <a:t>- Socialisatieverslag</a:t>
            </a:r>
          </a:p>
          <a:p>
            <a:pPr marL="0" indent="0">
              <a:buNone/>
            </a:pPr>
            <a:r>
              <a:rPr lang="nl-NL" sz="2800" dirty="0"/>
              <a:t>	</a:t>
            </a:r>
            <a:r>
              <a:rPr lang="nl-NL" sz="2800" dirty="0" smtClean="0"/>
              <a:t>- In kaart brengen eigen talenten</a:t>
            </a:r>
          </a:p>
          <a:p>
            <a:pPr marL="0" indent="0">
              <a:buNone/>
            </a:pPr>
            <a:r>
              <a:rPr lang="nl-NL" sz="2800" dirty="0"/>
              <a:t>	</a:t>
            </a:r>
            <a:r>
              <a:rPr lang="nl-NL" sz="2800" dirty="0" smtClean="0"/>
              <a:t>- Winst- en verliesrekening (energie in balans?)</a:t>
            </a:r>
          </a:p>
          <a:p>
            <a:pPr marL="0" indent="0">
              <a:buNone/>
            </a:pPr>
            <a:r>
              <a:rPr lang="nl-NL" sz="2800" dirty="0"/>
              <a:t>	</a:t>
            </a:r>
            <a:r>
              <a:rPr lang="nl-NL" sz="2800" dirty="0" smtClean="0"/>
              <a:t>- Persoonlijk stress signaleringsplan</a:t>
            </a:r>
          </a:p>
          <a:p>
            <a:pPr marL="0" indent="0">
              <a:buNone/>
            </a:pPr>
            <a:r>
              <a:rPr lang="nl-NL" sz="2800" dirty="0"/>
              <a:t>	</a:t>
            </a:r>
            <a:r>
              <a:rPr lang="nl-NL" sz="2800" dirty="0" smtClean="0"/>
              <a:t>- Creatieve reflectie m.b.t. doorgemaakte proces</a:t>
            </a:r>
          </a:p>
          <a:p>
            <a:pPr marL="0" indent="0">
              <a:buNone/>
            </a:pPr>
            <a:r>
              <a:rPr lang="nl-NL" dirty="0" smtClean="0"/>
              <a:t> </a:t>
            </a:r>
            <a:endParaRPr lang="nl-NL" dirty="0"/>
          </a:p>
        </p:txBody>
      </p:sp>
    </p:spTree>
    <p:extLst>
      <p:ext uri="{BB962C8B-B14F-4D97-AF65-F5344CB8AC3E}">
        <p14:creationId xmlns:p14="http://schemas.microsoft.com/office/powerpoint/2010/main" val="4111664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Generiek onderwijs tijdens PL</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619350750"/>
              </p:ext>
            </p:extLst>
          </p:nvPr>
        </p:nvGraphicFramePr>
        <p:xfrm>
          <a:off x="593213" y="2475835"/>
          <a:ext cx="10871200" cy="2397760"/>
        </p:xfrm>
        <a:graphic>
          <a:graphicData uri="http://schemas.openxmlformats.org/drawingml/2006/table">
            <a:tbl>
              <a:tblPr firstRow="1" bandRow="1">
                <a:tableStyleId>{5C22544A-7EE6-4342-B048-85BDC9FD1C3A}</a:tableStyleId>
              </a:tblPr>
              <a:tblGrid>
                <a:gridCol w="2459703">
                  <a:extLst>
                    <a:ext uri="{9D8B030D-6E8A-4147-A177-3AD203B41FA5}">
                      <a16:colId xmlns:a16="http://schemas.microsoft.com/office/drawing/2014/main" val="20000"/>
                    </a:ext>
                  </a:extLst>
                </a:gridCol>
                <a:gridCol w="8411497">
                  <a:extLst>
                    <a:ext uri="{9D8B030D-6E8A-4147-A177-3AD203B41FA5}">
                      <a16:colId xmlns:a16="http://schemas.microsoft.com/office/drawing/2014/main" val="20001"/>
                    </a:ext>
                  </a:extLst>
                </a:gridCol>
              </a:tblGrid>
              <a:tr h="370840">
                <a:tc>
                  <a:txBody>
                    <a:bodyPr/>
                    <a:lstStyle/>
                    <a:p>
                      <a:r>
                        <a:rPr lang="nl-NL" dirty="0" smtClean="0"/>
                        <a:t>Praktijkleerperiode</a:t>
                      </a:r>
                      <a:endParaRPr lang="nl-NL" dirty="0"/>
                    </a:p>
                  </a:txBody>
                  <a:tcPr/>
                </a:tc>
                <a:tc>
                  <a:txBody>
                    <a:bodyPr/>
                    <a:lstStyle/>
                    <a:p>
                      <a:r>
                        <a:rPr lang="nl-NL" dirty="0" smtClean="0"/>
                        <a:t>Inhoud onderwijs</a:t>
                      </a:r>
                      <a:endParaRPr lang="nl-NL" dirty="0"/>
                    </a:p>
                  </a:txBody>
                  <a:tcPr/>
                </a:tc>
                <a:extLst>
                  <a:ext uri="{0D108BD9-81ED-4DB2-BD59-A6C34878D82A}">
                    <a16:rowId xmlns:a16="http://schemas.microsoft.com/office/drawing/2014/main" val="10000"/>
                  </a:ext>
                </a:extLst>
              </a:tr>
              <a:tr h="370840">
                <a:tc>
                  <a:txBody>
                    <a:bodyPr/>
                    <a:lstStyle/>
                    <a:p>
                      <a:r>
                        <a:rPr lang="nl-NL" dirty="0" smtClean="0"/>
                        <a:t>1</a:t>
                      </a:r>
                      <a:endParaRPr lang="nl-NL" dirty="0"/>
                    </a:p>
                  </a:txBody>
                  <a:tcPr/>
                </a:tc>
                <a:tc>
                  <a:txBody>
                    <a:bodyPr/>
                    <a:lstStyle/>
                    <a:p>
                      <a:r>
                        <a:rPr lang="nl-NL" dirty="0" smtClean="0"/>
                        <a:t>Methodisch werken; verpleegplan (of zorg-, behandel,- begeleidingsplan)</a:t>
                      </a:r>
                      <a:endParaRPr lang="nl-NL" dirty="0"/>
                    </a:p>
                  </a:txBody>
                  <a:tcPr/>
                </a:tc>
                <a:extLst>
                  <a:ext uri="{0D108BD9-81ED-4DB2-BD59-A6C34878D82A}">
                    <a16:rowId xmlns:a16="http://schemas.microsoft.com/office/drawing/2014/main" val="10001"/>
                  </a:ext>
                </a:extLst>
              </a:tr>
              <a:tr h="370840">
                <a:tc>
                  <a:txBody>
                    <a:bodyPr/>
                    <a:lstStyle/>
                    <a:p>
                      <a:r>
                        <a:rPr lang="nl-NL" dirty="0" smtClean="0"/>
                        <a:t>2</a:t>
                      </a:r>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Ethiek </a:t>
                      </a:r>
                      <a:r>
                        <a:rPr lang="nl-NL" baseline="0" dirty="0" smtClean="0"/>
                        <a:t>(in relatie tot zorgtechnologie) </a:t>
                      </a:r>
                      <a:r>
                        <a:rPr lang="nl-NL" dirty="0" smtClean="0"/>
                        <a:t>en Kwaliteitszorg</a:t>
                      </a:r>
                      <a:endParaRPr lang="nl-NL" dirty="0"/>
                    </a:p>
                  </a:txBody>
                  <a:tcPr/>
                </a:tc>
                <a:extLst>
                  <a:ext uri="{0D108BD9-81ED-4DB2-BD59-A6C34878D82A}">
                    <a16:rowId xmlns:a16="http://schemas.microsoft.com/office/drawing/2014/main" val="10002"/>
                  </a:ext>
                </a:extLst>
              </a:tr>
              <a:tr h="370840">
                <a:tc>
                  <a:txBody>
                    <a:bodyPr/>
                    <a:lstStyle/>
                    <a:p>
                      <a:r>
                        <a:rPr lang="nl-NL" dirty="0" smtClean="0"/>
                        <a:t>3</a:t>
                      </a:r>
                      <a:endParaRPr lang="nl-NL" dirty="0"/>
                    </a:p>
                  </a:txBody>
                  <a:tcPr/>
                </a:tc>
                <a:tc>
                  <a:txBody>
                    <a:bodyPr/>
                    <a:lstStyle/>
                    <a:p>
                      <a:r>
                        <a:rPr lang="nl-NL" dirty="0" smtClean="0"/>
                        <a:t>Coaching en Veranderingen in organisaties</a:t>
                      </a:r>
                      <a:endParaRPr lang="nl-NL" dirty="0"/>
                    </a:p>
                  </a:txBody>
                  <a:tcPr/>
                </a:tc>
                <a:extLst>
                  <a:ext uri="{0D108BD9-81ED-4DB2-BD59-A6C34878D82A}">
                    <a16:rowId xmlns:a16="http://schemas.microsoft.com/office/drawing/2014/main" val="10003"/>
                  </a:ext>
                </a:extLst>
              </a:tr>
              <a:tr h="370840">
                <a:tc>
                  <a:txBody>
                    <a:bodyPr/>
                    <a:lstStyle/>
                    <a:p>
                      <a:r>
                        <a:rPr lang="nl-NL" dirty="0" smtClean="0"/>
                        <a:t>4</a:t>
                      </a:r>
                      <a:endParaRPr lang="nl-NL" dirty="0"/>
                    </a:p>
                  </a:txBody>
                  <a:tcPr/>
                </a:tc>
                <a:tc>
                  <a:txBody>
                    <a:bodyPr/>
                    <a:lstStyle/>
                    <a:p>
                      <a:r>
                        <a:rPr lang="nl-NL" dirty="0" smtClean="0"/>
                        <a:t>Onderwijs in het kader van afstuderen, die het maken van een onderzoeksopzet, het analyseren van verzamelde gegevens en het faciliteren van verbeteringen in de praktijk ondersteunen.</a:t>
                      </a:r>
                      <a:endParaRPr lang="nl-NL"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05893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Context specifiek onderwijs</a:t>
            </a:r>
            <a:endParaRPr lang="nl-NL" dirty="0"/>
          </a:p>
        </p:txBody>
      </p:sp>
      <p:pic>
        <p:nvPicPr>
          <p:cNvPr id="4" name="Tijdelijke aanduiding voor inhoud 3"/>
          <p:cNvPicPr>
            <a:picLocks noGrp="1" noChangeAspect="1"/>
          </p:cNvPicPr>
          <p:nvPr>
            <p:ph idx="1"/>
          </p:nvPr>
        </p:nvPicPr>
        <p:blipFill>
          <a:blip r:embed="rId3"/>
          <a:stretch>
            <a:fillRect/>
          </a:stretch>
        </p:blipFill>
        <p:spPr>
          <a:xfrm>
            <a:off x="297198" y="2066757"/>
            <a:ext cx="5402006" cy="2091953"/>
          </a:xfrm>
          <a:prstGeom prst="rect">
            <a:avLst/>
          </a:prstGeom>
        </p:spPr>
      </p:pic>
      <p:pic>
        <p:nvPicPr>
          <p:cNvPr id="5" name="Afbeelding 4"/>
          <p:cNvPicPr>
            <a:picLocks noChangeAspect="1"/>
          </p:cNvPicPr>
          <p:nvPr/>
        </p:nvPicPr>
        <p:blipFill>
          <a:blip r:embed="rId4"/>
          <a:stretch>
            <a:fillRect/>
          </a:stretch>
        </p:blipFill>
        <p:spPr>
          <a:xfrm>
            <a:off x="6533534" y="1566113"/>
            <a:ext cx="3716593" cy="2090584"/>
          </a:xfrm>
          <a:prstGeom prst="rect">
            <a:avLst/>
          </a:prstGeom>
        </p:spPr>
      </p:pic>
      <p:pic>
        <p:nvPicPr>
          <p:cNvPr id="6" name="Afbeelding 5"/>
          <p:cNvPicPr>
            <a:picLocks noChangeAspect="1"/>
          </p:cNvPicPr>
          <p:nvPr/>
        </p:nvPicPr>
        <p:blipFill>
          <a:blip r:embed="rId5"/>
          <a:stretch>
            <a:fillRect/>
          </a:stretch>
        </p:blipFill>
        <p:spPr>
          <a:xfrm>
            <a:off x="7682378" y="4158710"/>
            <a:ext cx="4013834" cy="2006917"/>
          </a:xfrm>
          <a:prstGeom prst="rect">
            <a:avLst/>
          </a:prstGeom>
        </p:spPr>
      </p:pic>
      <p:pic>
        <p:nvPicPr>
          <p:cNvPr id="7" name="Afbeelding 6"/>
          <p:cNvPicPr>
            <a:picLocks noChangeAspect="1"/>
          </p:cNvPicPr>
          <p:nvPr/>
        </p:nvPicPr>
        <p:blipFill>
          <a:blip r:embed="rId6"/>
          <a:stretch>
            <a:fillRect/>
          </a:stretch>
        </p:blipFill>
        <p:spPr>
          <a:xfrm>
            <a:off x="506105" y="4695779"/>
            <a:ext cx="3209925" cy="1428750"/>
          </a:xfrm>
          <a:prstGeom prst="rect">
            <a:avLst/>
          </a:prstGeom>
        </p:spPr>
      </p:pic>
      <p:pic>
        <p:nvPicPr>
          <p:cNvPr id="8" name="Afbeelding 7"/>
          <p:cNvPicPr>
            <a:picLocks noChangeAspect="1"/>
          </p:cNvPicPr>
          <p:nvPr/>
        </p:nvPicPr>
        <p:blipFill>
          <a:blip r:embed="rId7"/>
          <a:stretch>
            <a:fillRect/>
          </a:stretch>
        </p:blipFill>
        <p:spPr>
          <a:xfrm>
            <a:off x="4243108" y="3656697"/>
            <a:ext cx="2912192" cy="2912192"/>
          </a:xfrm>
          <a:prstGeom prst="rect">
            <a:avLst/>
          </a:prstGeom>
        </p:spPr>
      </p:pic>
    </p:spTree>
    <p:extLst>
      <p:ext uri="{BB962C8B-B14F-4D97-AF65-F5344CB8AC3E}">
        <p14:creationId xmlns:p14="http://schemas.microsoft.com/office/powerpoint/2010/main" val="3494142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Begeleiden en beoordelen</a:t>
            </a:r>
            <a:endParaRPr lang="nl-NL" dirty="0"/>
          </a:p>
        </p:txBody>
      </p:sp>
      <p:sp>
        <p:nvSpPr>
          <p:cNvPr id="3" name="Tijdelijke aanduiding voor inhoud 2"/>
          <p:cNvSpPr>
            <a:spLocks noGrp="1"/>
          </p:cNvSpPr>
          <p:nvPr>
            <p:ph idx="1"/>
          </p:nvPr>
        </p:nvSpPr>
        <p:spPr/>
        <p:txBody>
          <a:bodyPr/>
          <a:lstStyle/>
          <a:p>
            <a:pPr>
              <a:defRPr/>
            </a:pPr>
            <a:r>
              <a:rPr lang="nl-NL" altLang="nl-NL" dirty="0" smtClean="0"/>
              <a:t>Werkbegeleider </a:t>
            </a:r>
            <a:r>
              <a:rPr lang="nl-NL" altLang="nl-NL" dirty="0"/>
              <a:t>geeft gedurende hele stage feedback op de documenten uit de praktijk en geeft advies oordeel over functioneren</a:t>
            </a:r>
          </a:p>
          <a:p>
            <a:pPr>
              <a:defRPr/>
            </a:pPr>
            <a:r>
              <a:rPr lang="nl-NL" dirty="0"/>
              <a:t>Student schrijft </a:t>
            </a:r>
            <a:r>
              <a:rPr lang="nl-NL" b="1" dirty="0" smtClean="0"/>
              <a:t>pleidooien</a:t>
            </a:r>
            <a:r>
              <a:rPr lang="nl-NL" dirty="0" smtClean="0"/>
              <a:t> </a:t>
            </a:r>
            <a:r>
              <a:rPr lang="nl-NL" dirty="0"/>
              <a:t>of en waarom hij de </a:t>
            </a:r>
            <a:r>
              <a:rPr lang="nl-NL" dirty="0" smtClean="0"/>
              <a:t>CanMEDS-rollen </a:t>
            </a:r>
            <a:r>
              <a:rPr lang="nl-NL" dirty="0"/>
              <a:t>al dan niet beheerst </a:t>
            </a:r>
            <a:r>
              <a:rPr lang="nl-NL" dirty="0" smtClean="0"/>
              <a:t>(ter </a:t>
            </a:r>
            <a:r>
              <a:rPr lang="nl-NL" dirty="0"/>
              <a:t>voorbereiding op tussenevaluatiegesprek en eindbeoordelingsgesprek)</a:t>
            </a:r>
            <a:endParaRPr lang="nl-NL" altLang="nl-NL" dirty="0"/>
          </a:p>
          <a:p>
            <a:pPr>
              <a:defRPr/>
            </a:pPr>
            <a:r>
              <a:rPr lang="nl-NL" altLang="nl-NL" dirty="0" smtClean="0"/>
              <a:t>Docent praktijkleren </a:t>
            </a:r>
            <a:r>
              <a:rPr lang="nl-NL" altLang="nl-NL" dirty="0"/>
              <a:t>beoordeelt portfolio en stage</a:t>
            </a:r>
          </a:p>
          <a:p>
            <a:endParaRPr lang="nl-NL" dirty="0"/>
          </a:p>
        </p:txBody>
      </p:sp>
    </p:spTree>
    <p:extLst>
      <p:ext uri="{BB962C8B-B14F-4D97-AF65-F5344CB8AC3E}">
        <p14:creationId xmlns:p14="http://schemas.microsoft.com/office/powerpoint/2010/main" val="3147728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Pleidooien en beoordeling</a:t>
            </a:r>
            <a:endParaRPr lang="nl-NL" dirty="0"/>
          </a:p>
        </p:txBody>
      </p:sp>
      <p:sp>
        <p:nvSpPr>
          <p:cNvPr id="3" name="Tijdelijke aanduiding voor inhoud 2"/>
          <p:cNvSpPr>
            <a:spLocks noGrp="1"/>
          </p:cNvSpPr>
          <p:nvPr>
            <p:ph idx="1"/>
          </p:nvPr>
        </p:nvSpPr>
        <p:spPr>
          <a:xfrm>
            <a:off x="711200" y="1988839"/>
            <a:ext cx="10871200" cy="4676365"/>
          </a:xfrm>
        </p:spPr>
        <p:txBody>
          <a:bodyPr/>
          <a:lstStyle/>
          <a:p>
            <a:pPr lvl="0"/>
            <a:r>
              <a:rPr lang="nl-NL" sz="2200" dirty="0"/>
              <a:t>De student schrijft </a:t>
            </a:r>
            <a:r>
              <a:rPr lang="nl-NL" sz="2200" dirty="0" smtClean="0"/>
              <a:t>een pleidooi per rol </a:t>
            </a:r>
            <a:r>
              <a:rPr lang="nl-NL" sz="2200" dirty="0"/>
              <a:t>ter voorbereiding op de </a:t>
            </a:r>
            <a:r>
              <a:rPr lang="nl-NL" sz="2200" dirty="0" smtClean="0"/>
              <a:t>tussenevaluatie </a:t>
            </a:r>
            <a:r>
              <a:rPr lang="nl-NL" sz="2200" dirty="0"/>
              <a:t>en eindbeoordeling </a:t>
            </a:r>
            <a:r>
              <a:rPr lang="nl-NL" sz="2200" i="1" dirty="0"/>
              <a:t>(Bij PL 1 geen officiële </a:t>
            </a:r>
            <a:r>
              <a:rPr lang="nl-NL" sz="2200" i="1" dirty="0" smtClean="0"/>
              <a:t>tussenevaluatie)</a:t>
            </a:r>
            <a:endParaRPr lang="nl-NL" sz="2200" i="1" dirty="0"/>
          </a:p>
          <a:p>
            <a:pPr lvl="0"/>
            <a:r>
              <a:rPr lang="nl-NL" sz="2200" dirty="0"/>
              <a:t>Verantwoording per rol, gekoppeld aan de gedragscriteria</a:t>
            </a:r>
          </a:p>
          <a:p>
            <a:pPr lvl="0"/>
            <a:r>
              <a:rPr lang="nl-NL" sz="2200" dirty="0" smtClean="0"/>
              <a:t>Verwijzen </a:t>
            </a:r>
            <a:r>
              <a:rPr lang="nl-NL" sz="2200" dirty="0"/>
              <a:t>naar ondersteunende bewijzen </a:t>
            </a:r>
            <a:r>
              <a:rPr lang="nl-NL" sz="2200" dirty="0" smtClean="0"/>
              <a:t>uit </a:t>
            </a:r>
            <a:r>
              <a:rPr lang="nl-NL" sz="2200" dirty="0"/>
              <a:t>portfolio </a:t>
            </a:r>
            <a:r>
              <a:rPr lang="nl-NL" sz="2200" i="1" dirty="0"/>
              <a:t>(waar blijkt dat uit</a:t>
            </a:r>
            <a:r>
              <a:rPr lang="nl-NL" sz="2200" i="1" dirty="0" smtClean="0"/>
              <a:t>?)</a:t>
            </a:r>
          </a:p>
          <a:p>
            <a:pPr lvl="0"/>
            <a:r>
              <a:rPr lang="nl-NL" sz="2200" dirty="0" smtClean="0"/>
              <a:t>Ondersteunende bewijzen worden opgenomen in apart document met bijlagen</a:t>
            </a:r>
            <a:endParaRPr lang="nl-NL" sz="2200" dirty="0"/>
          </a:p>
          <a:p>
            <a:pPr lvl="0"/>
            <a:r>
              <a:rPr lang="nl-NL" sz="2200" dirty="0" smtClean="0"/>
              <a:t>Werkbegeleider </a:t>
            </a:r>
            <a:r>
              <a:rPr lang="nl-NL" sz="2200" dirty="0"/>
              <a:t>geeft ontwikkelingsgerichte feedback </a:t>
            </a:r>
            <a:r>
              <a:rPr lang="nl-NL" sz="2200" dirty="0" smtClean="0"/>
              <a:t>en </a:t>
            </a:r>
            <a:r>
              <a:rPr lang="nl-NL" sz="2200" dirty="0"/>
              <a:t>advies </a:t>
            </a:r>
            <a:r>
              <a:rPr lang="nl-NL" sz="2200" dirty="0" smtClean="0"/>
              <a:t>oordeel via </a:t>
            </a:r>
            <a:r>
              <a:rPr lang="nl-NL" sz="2200" dirty="0"/>
              <a:t>feedbackformulier </a:t>
            </a:r>
            <a:r>
              <a:rPr lang="nl-NL" sz="2200" i="1" dirty="0" smtClean="0"/>
              <a:t>(zie Stagepleinzorg)</a:t>
            </a:r>
            <a:endParaRPr lang="nl-NL" sz="2200" dirty="0"/>
          </a:p>
          <a:p>
            <a:pPr lvl="0"/>
            <a:r>
              <a:rPr lang="nl-NL" sz="2200" dirty="0"/>
              <a:t>Student </a:t>
            </a:r>
            <a:r>
              <a:rPr lang="nl-NL" sz="2200" dirty="0" smtClean="0"/>
              <a:t>levert documenten met pleidooien en bijlagen in via GradeWork </a:t>
            </a:r>
            <a:r>
              <a:rPr lang="nl-NL" sz="2200" dirty="0"/>
              <a:t>en informeert </a:t>
            </a:r>
            <a:r>
              <a:rPr lang="nl-NL" sz="2200" dirty="0" smtClean="0"/>
              <a:t>docent dat beoordeling afgerond </a:t>
            </a:r>
            <a:r>
              <a:rPr lang="nl-NL" sz="2200" dirty="0"/>
              <a:t>kan worden.</a:t>
            </a:r>
          </a:p>
          <a:p>
            <a:pPr lvl="0"/>
            <a:r>
              <a:rPr lang="nl-NL" sz="2200" dirty="0"/>
              <a:t>Indien </a:t>
            </a:r>
            <a:r>
              <a:rPr lang="nl-NL" sz="2200" dirty="0" smtClean="0"/>
              <a:t>eindgedrag </a:t>
            </a:r>
            <a:r>
              <a:rPr lang="nl-NL" sz="2200" dirty="0"/>
              <a:t>in praktijk laten zien, mag student éénmalig </a:t>
            </a:r>
            <a:r>
              <a:rPr lang="nl-NL" sz="2200" dirty="0" smtClean="0"/>
              <a:t>pleidooien en/of bijlagen </a:t>
            </a:r>
            <a:r>
              <a:rPr lang="nl-NL" sz="2200" dirty="0"/>
              <a:t>aanvullen op basis van feedback van </a:t>
            </a:r>
            <a:r>
              <a:rPr lang="nl-NL" sz="2200" dirty="0" smtClean="0"/>
              <a:t>WB en docent praktijkleren</a:t>
            </a:r>
            <a:endParaRPr lang="nl-NL" sz="2200" dirty="0"/>
          </a:p>
          <a:p>
            <a:endParaRPr lang="nl-NL" dirty="0"/>
          </a:p>
        </p:txBody>
      </p:sp>
    </p:spTree>
    <p:extLst>
      <p:ext uri="{BB962C8B-B14F-4D97-AF65-F5344CB8AC3E}">
        <p14:creationId xmlns:p14="http://schemas.microsoft.com/office/powerpoint/2010/main" val="1441025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Voortgang praktijkleren</a:t>
            </a:r>
            <a:endParaRPr lang="nl-NL" dirty="0"/>
          </a:p>
        </p:txBody>
      </p:sp>
      <p:sp>
        <p:nvSpPr>
          <p:cNvPr id="3" name="Tijdelijke aanduiding voor inhoud 2"/>
          <p:cNvSpPr>
            <a:spLocks noGrp="1"/>
          </p:cNvSpPr>
          <p:nvPr>
            <p:ph idx="1"/>
          </p:nvPr>
        </p:nvSpPr>
        <p:spPr/>
        <p:txBody>
          <a:bodyPr/>
          <a:lstStyle/>
          <a:p>
            <a:r>
              <a:rPr lang="nl-NL" sz="2800" dirty="0" smtClean="0"/>
              <a:t>Groeimodel </a:t>
            </a:r>
          </a:p>
          <a:p>
            <a:r>
              <a:rPr lang="nl-NL" sz="2800" dirty="0" smtClean="0"/>
              <a:t>PL </a:t>
            </a:r>
            <a:r>
              <a:rPr lang="nl-NL" sz="2800" dirty="0"/>
              <a:t>1 niet </a:t>
            </a:r>
            <a:r>
              <a:rPr lang="nl-NL" sz="2800" dirty="0" smtClean="0"/>
              <a:t>behaald </a:t>
            </a:r>
            <a:r>
              <a:rPr lang="nl-NL" sz="2800" dirty="0">
                <a:sym typeface="Wingdings" panose="05000000000000000000" pitchFamily="2" charset="2"/>
              </a:rPr>
              <a:t> in september </a:t>
            </a:r>
            <a:r>
              <a:rPr lang="nl-NL" sz="2800" dirty="0" smtClean="0">
                <a:sym typeface="Wingdings" panose="05000000000000000000" pitchFamily="2" charset="2"/>
              </a:rPr>
              <a:t>herkansen in PL 2</a:t>
            </a:r>
            <a:endParaRPr lang="nl-NL" sz="2800" dirty="0" smtClean="0"/>
          </a:p>
          <a:p>
            <a:r>
              <a:rPr lang="nl-NL" sz="2800" dirty="0" smtClean="0"/>
              <a:t>PL 2 niet behaald </a:t>
            </a:r>
            <a:r>
              <a:rPr lang="nl-NL" sz="2800" dirty="0" smtClean="0">
                <a:sym typeface="Wingdings" panose="05000000000000000000" pitchFamily="2" charset="2"/>
              </a:rPr>
              <a:t> herkansen in PL 3 of PL 2 opnieuw</a:t>
            </a:r>
          </a:p>
          <a:p>
            <a:r>
              <a:rPr lang="nl-NL" sz="2800" dirty="0" smtClean="0">
                <a:sym typeface="Wingdings" panose="05000000000000000000" pitchFamily="2" charset="2"/>
              </a:rPr>
              <a:t>PL 3 niet behaald  PL 3 opnieuw</a:t>
            </a:r>
            <a:endParaRPr lang="nl-NL" sz="2800" dirty="0">
              <a:sym typeface="Wingdings" panose="05000000000000000000" pitchFamily="2" charset="2"/>
            </a:endParaRPr>
          </a:p>
          <a:p>
            <a:r>
              <a:rPr lang="nl-NL" sz="2800" dirty="0" smtClean="0">
                <a:sym typeface="Wingdings" panose="05000000000000000000" pitchFamily="2" charset="2"/>
              </a:rPr>
              <a:t>2 x achter elkaar PL niet behalen  examencommissie</a:t>
            </a:r>
            <a:endParaRPr lang="nl-NL" sz="2800" dirty="0" smtClean="0"/>
          </a:p>
          <a:p>
            <a:r>
              <a:rPr lang="nl-NL" sz="2800" dirty="0" smtClean="0"/>
              <a:t>Versnellen </a:t>
            </a:r>
            <a:r>
              <a:rPr lang="nl-NL" sz="2800" dirty="0" smtClean="0">
                <a:sym typeface="Wingdings" panose="05000000000000000000" pitchFamily="2" charset="2"/>
              </a:rPr>
              <a:t> In principe niet meer mogelijk, alleen voor heel excellente studenten. Voorkeur heeft meer uitdaging bieden.</a:t>
            </a:r>
            <a:endParaRPr lang="nl-NL" sz="2800" dirty="0" smtClean="0"/>
          </a:p>
          <a:p>
            <a:endParaRPr lang="nl-NL" dirty="0"/>
          </a:p>
        </p:txBody>
      </p:sp>
      <p:pic>
        <p:nvPicPr>
          <p:cNvPr id="4" name="Picture 10" descr="Afbeeldingsresultaat voor groeie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3270" y="5446652"/>
            <a:ext cx="3197655" cy="143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207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Portfolio praktijkleren in OneDrive</a:t>
            </a:r>
            <a:endParaRPr lang="nl-NL" dirty="0"/>
          </a:p>
        </p:txBody>
      </p:sp>
      <p:pic>
        <p:nvPicPr>
          <p:cNvPr id="5" name="Tijdelijke aanduiding voor inhoud 4"/>
          <p:cNvPicPr>
            <a:picLocks noGrp="1" noChangeAspect="1"/>
          </p:cNvPicPr>
          <p:nvPr>
            <p:ph idx="1"/>
          </p:nvPr>
        </p:nvPicPr>
        <p:blipFill>
          <a:blip r:embed="rId3"/>
          <a:stretch>
            <a:fillRect/>
          </a:stretch>
        </p:blipFill>
        <p:spPr>
          <a:xfrm>
            <a:off x="873276" y="2776066"/>
            <a:ext cx="5346463" cy="3035186"/>
          </a:xfrm>
          <a:prstGeom prst="rect">
            <a:avLst/>
          </a:prstGeom>
        </p:spPr>
      </p:pic>
      <p:pic>
        <p:nvPicPr>
          <p:cNvPr id="6" name="Afbeelding 5"/>
          <p:cNvPicPr>
            <a:picLocks noChangeAspect="1"/>
          </p:cNvPicPr>
          <p:nvPr/>
        </p:nvPicPr>
        <p:blipFill>
          <a:blip r:embed="rId4"/>
          <a:stretch>
            <a:fillRect/>
          </a:stretch>
        </p:blipFill>
        <p:spPr>
          <a:xfrm>
            <a:off x="7250028" y="2634554"/>
            <a:ext cx="3325729" cy="3288501"/>
          </a:xfrm>
          <a:prstGeom prst="rect">
            <a:avLst/>
          </a:prstGeom>
        </p:spPr>
      </p:pic>
    </p:spTree>
    <p:extLst>
      <p:ext uri="{BB962C8B-B14F-4D97-AF65-F5344CB8AC3E}">
        <p14:creationId xmlns:p14="http://schemas.microsoft.com/office/powerpoint/2010/main" val="1741645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pleidooi beoordelen</a:t>
            </a:r>
            <a:endParaRPr lang="nl-NL" dirty="0"/>
          </a:p>
        </p:txBody>
      </p:sp>
      <p:sp>
        <p:nvSpPr>
          <p:cNvPr id="3" name="Tijdelijke aanduiding voor inhoud 2"/>
          <p:cNvSpPr>
            <a:spLocks noGrp="1"/>
          </p:cNvSpPr>
          <p:nvPr>
            <p:ph idx="1"/>
          </p:nvPr>
        </p:nvSpPr>
        <p:spPr/>
        <p:txBody>
          <a:bodyPr/>
          <a:lstStyle/>
          <a:p>
            <a:pPr marL="0" indent="0">
              <a:buNone/>
            </a:pPr>
            <a:endParaRPr lang="nl-NL" dirty="0" smtClean="0"/>
          </a:p>
          <a:p>
            <a:r>
              <a:rPr lang="nl-NL" dirty="0" smtClean="0"/>
              <a:t>In hoeverre voldoet het pleidooi aan de criteria?</a:t>
            </a:r>
          </a:p>
          <a:p>
            <a:r>
              <a:rPr lang="nl-NL" dirty="0" smtClean="0"/>
              <a:t>Welke vragen leven er na het beoordelen van het pleidooi?</a:t>
            </a:r>
            <a:endParaRPr lang="nl-NL" dirty="0"/>
          </a:p>
        </p:txBody>
      </p:sp>
    </p:spTree>
    <p:extLst>
      <p:ext uri="{BB962C8B-B14F-4D97-AF65-F5344CB8AC3E}">
        <p14:creationId xmlns:p14="http://schemas.microsoft.com/office/powerpoint/2010/main" val="1234393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Programma</a:t>
            </a:r>
            <a:endParaRPr lang="nl-NL" dirty="0"/>
          </a:p>
        </p:txBody>
      </p:sp>
      <p:sp>
        <p:nvSpPr>
          <p:cNvPr id="3" name="Tijdelijke aanduiding voor inhoud 2"/>
          <p:cNvSpPr>
            <a:spLocks noGrp="1"/>
          </p:cNvSpPr>
          <p:nvPr>
            <p:ph idx="1"/>
          </p:nvPr>
        </p:nvSpPr>
        <p:spPr/>
        <p:txBody>
          <a:bodyPr/>
          <a:lstStyle/>
          <a:p>
            <a:r>
              <a:rPr lang="nl-NL" dirty="0" smtClean="0"/>
              <a:t>Welkom</a:t>
            </a:r>
          </a:p>
          <a:p>
            <a:r>
              <a:rPr lang="nl-NL" dirty="0" smtClean="0"/>
              <a:t>Beoordelen</a:t>
            </a:r>
          </a:p>
          <a:p>
            <a:r>
              <a:rPr lang="nl-NL" dirty="0" smtClean="0"/>
              <a:t>Portfolio</a:t>
            </a:r>
          </a:p>
          <a:p>
            <a:r>
              <a:rPr lang="nl-NL" dirty="0" smtClean="0"/>
              <a:t>Onderwijsproducten</a:t>
            </a:r>
          </a:p>
          <a:p>
            <a:r>
              <a:rPr lang="nl-NL" dirty="0" smtClean="0"/>
              <a:t>Pleidooien</a:t>
            </a:r>
          </a:p>
          <a:p>
            <a:r>
              <a:rPr lang="nl-NL" dirty="0" smtClean="0"/>
              <a:t>OneDrive</a:t>
            </a:r>
            <a:endParaRPr lang="nl-NL" dirty="0"/>
          </a:p>
        </p:txBody>
      </p:sp>
    </p:spTree>
    <p:extLst>
      <p:ext uri="{BB962C8B-B14F-4D97-AF65-F5344CB8AC3E}">
        <p14:creationId xmlns:p14="http://schemas.microsoft.com/office/powerpoint/2010/main" val="129979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Vragen?</a:t>
            </a:r>
            <a:endParaRPr lang="nl-NL"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94217" y="2233294"/>
            <a:ext cx="5505165" cy="368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70868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Evaluatie</a:t>
            </a:r>
            <a:endParaRPr lang="nl-NL" dirty="0"/>
          </a:p>
        </p:txBody>
      </p:sp>
      <p:pic>
        <p:nvPicPr>
          <p:cNvPr id="7" name="Afbeelding 6"/>
          <p:cNvPicPr>
            <a:picLocks noChangeAspect="1"/>
          </p:cNvPicPr>
          <p:nvPr/>
        </p:nvPicPr>
        <p:blipFill rotWithShape="1">
          <a:blip r:embed="rId3">
            <a:extLst>
              <a:ext uri="{28A0092B-C50C-407E-A947-70E740481C1C}">
                <a14:useLocalDpi xmlns:a14="http://schemas.microsoft.com/office/drawing/2010/main" val="0"/>
              </a:ext>
            </a:extLst>
          </a:blip>
          <a:srcRect r="43307"/>
          <a:stretch/>
        </p:blipFill>
        <p:spPr>
          <a:xfrm>
            <a:off x="1372576" y="2802095"/>
            <a:ext cx="3067217" cy="2940224"/>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0310" y="3002704"/>
            <a:ext cx="3804023" cy="2539006"/>
          </a:xfrm>
          <a:prstGeom prst="rect">
            <a:avLst/>
          </a:prstGeom>
        </p:spPr>
      </p:pic>
      <p:sp>
        <p:nvSpPr>
          <p:cNvPr id="3" name="Tijdelijke aanduiding voor inhoud 2"/>
          <p:cNvSpPr>
            <a:spLocks noGrp="1"/>
          </p:cNvSpPr>
          <p:nvPr>
            <p:ph idx="1"/>
          </p:nvPr>
        </p:nvSpPr>
        <p:spPr>
          <a:xfrm>
            <a:off x="711200" y="1988840"/>
            <a:ext cx="10871200" cy="646076"/>
          </a:xfrm>
        </p:spPr>
        <p:txBody>
          <a:bodyPr/>
          <a:lstStyle/>
          <a:p>
            <a:endParaRPr lang="en-US" dirty="0"/>
          </a:p>
        </p:txBody>
      </p:sp>
    </p:spTree>
    <p:extLst>
      <p:ext uri="{BB962C8B-B14F-4D97-AF65-F5344CB8AC3E}">
        <p14:creationId xmlns:p14="http://schemas.microsoft.com/office/powerpoint/2010/main" val="3587800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3359150" y="260350"/>
            <a:ext cx="6858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smtClean="0"/>
              <a:t>7 </a:t>
            </a:r>
            <a:r>
              <a:rPr lang="nl-NL" altLang="nl-NL" dirty="0" err="1" smtClean="0"/>
              <a:t>CanMEDs</a:t>
            </a:r>
            <a:r>
              <a:rPr lang="nl-NL" altLang="nl-NL" dirty="0" smtClean="0"/>
              <a:t> rollen</a:t>
            </a:r>
          </a:p>
        </p:txBody>
      </p:sp>
      <p:sp>
        <p:nvSpPr>
          <p:cNvPr id="11" name="Tijdelijke aanduiding voor inhoud 10"/>
          <p:cNvSpPr>
            <a:spLocks noGrp="1"/>
          </p:cNvSpPr>
          <p:nvPr>
            <p:ph idx="1"/>
          </p:nvPr>
        </p:nvSpPr>
        <p:spPr>
          <a:xfrm>
            <a:off x="283335" y="1989138"/>
            <a:ext cx="11299065" cy="4757738"/>
          </a:xfrm>
        </p:spPr>
        <p:txBody>
          <a:bodyPr/>
          <a:lstStyle/>
          <a:p>
            <a:pPr marL="0" indent="0">
              <a:buNone/>
              <a:defRPr/>
            </a:pPr>
            <a:endParaRPr lang="nl-NL" dirty="0"/>
          </a:p>
        </p:txBody>
      </p:sp>
      <p:pic>
        <p:nvPicPr>
          <p:cNvPr id="12294" name="Tijdelijke aanduiding voor inhoud 5"/>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8483600" y="2585323"/>
            <a:ext cx="34671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el 2"/>
          <p:cNvGraphicFramePr>
            <a:graphicFrameLocks noGrp="1"/>
          </p:cNvGraphicFramePr>
          <p:nvPr>
            <p:extLst>
              <p:ext uri="{D42A27DB-BD31-4B8C-83A1-F6EECF244321}">
                <p14:modId xmlns:p14="http://schemas.microsoft.com/office/powerpoint/2010/main" val="16615743"/>
              </p:ext>
            </p:extLst>
          </p:nvPr>
        </p:nvGraphicFramePr>
        <p:xfrm>
          <a:off x="334851" y="1146220"/>
          <a:ext cx="7562165" cy="5638063"/>
        </p:xfrm>
        <a:graphic>
          <a:graphicData uri="http://schemas.openxmlformats.org/drawingml/2006/table">
            <a:tbl>
              <a:tblPr firstRow="1" firstCol="1" bandRow="1">
                <a:tableStyleId>{5C22544A-7EE6-4342-B048-85BDC9FD1C3A}</a:tableStyleId>
              </a:tblPr>
              <a:tblGrid>
                <a:gridCol w="3968959">
                  <a:extLst>
                    <a:ext uri="{9D8B030D-6E8A-4147-A177-3AD203B41FA5}">
                      <a16:colId xmlns:a16="http://schemas.microsoft.com/office/drawing/2014/main" val="20000"/>
                    </a:ext>
                  </a:extLst>
                </a:gridCol>
                <a:gridCol w="3593206">
                  <a:extLst>
                    <a:ext uri="{9D8B030D-6E8A-4147-A177-3AD203B41FA5}">
                      <a16:colId xmlns:a16="http://schemas.microsoft.com/office/drawing/2014/main" val="20001"/>
                    </a:ext>
                  </a:extLst>
                </a:gridCol>
              </a:tblGrid>
              <a:tr h="353944">
                <a:tc>
                  <a:txBody>
                    <a:bodyPr/>
                    <a:lstStyle/>
                    <a:p>
                      <a:pPr>
                        <a:lnSpc>
                          <a:spcPct val="107000"/>
                        </a:lnSpc>
                        <a:spcAft>
                          <a:spcPts val="0"/>
                        </a:spcAft>
                      </a:pPr>
                      <a:r>
                        <a:rPr lang="nl-NL" sz="2400" dirty="0" err="1">
                          <a:solidFill>
                            <a:srgbClr val="FF0000"/>
                          </a:solidFill>
                          <a:effectLst/>
                        </a:rPr>
                        <a:t>CanMEDS</a:t>
                      </a:r>
                      <a:r>
                        <a:rPr lang="nl-NL" sz="2400" dirty="0">
                          <a:solidFill>
                            <a:srgbClr val="FF0000"/>
                          </a:solidFill>
                          <a:effectLst/>
                        </a:rPr>
                        <a:t> rollen</a:t>
                      </a:r>
                      <a:endParaRPr lang="nl-NL"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2400" dirty="0">
                          <a:solidFill>
                            <a:srgbClr val="FF0000"/>
                          </a:solidFill>
                          <a:effectLst/>
                        </a:rPr>
                        <a:t>Competentiegebieden</a:t>
                      </a:r>
                      <a:endParaRPr lang="nl-NL"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07890">
                <a:tc>
                  <a:txBody>
                    <a:bodyPr/>
                    <a:lstStyle/>
                    <a:p>
                      <a:pPr marL="457200" lvl="0" indent="-457200">
                        <a:lnSpc>
                          <a:spcPct val="107000"/>
                        </a:lnSpc>
                        <a:spcAft>
                          <a:spcPts val="0"/>
                        </a:spcAft>
                        <a:buFont typeface="+mj-lt"/>
                        <a:buAutoNum type="arabicPeriod"/>
                      </a:pPr>
                      <a:r>
                        <a:rPr lang="nl-NL" sz="2000" dirty="0" smtClean="0">
                          <a:solidFill>
                            <a:schemeClr val="tx1"/>
                          </a:solidFill>
                          <a:effectLst/>
                        </a:rPr>
                        <a:t>Zorgverlener</a:t>
                      </a:r>
                    </a:p>
                    <a:p>
                      <a:pPr marL="457200" lvl="0" indent="-457200">
                        <a:lnSpc>
                          <a:spcPct val="107000"/>
                        </a:lnSpc>
                        <a:spcAft>
                          <a:spcPts val="0"/>
                        </a:spcAft>
                        <a:buFont typeface="+mj-lt"/>
                        <a:buAutoNum type="arabicPeriod"/>
                      </a:pP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2000" dirty="0">
                          <a:solidFill>
                            <a:schemeClr val="tx1"/>
                          </a:solidFill>
                          <a:effectLst/>
                        </a:rPr>
                        <a:t>Vakinhoudelijk handelen</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707890">
                <a:tc>
                  <a:txBody>
                    <a:bodyPr/>
                    <a:lstStyle/>
                    <a:p>
                      <a:pPr marL="0" lvl="0" indent="0" algn="l">
                        <a:lnSpc>
                          <a:spcPct val="107000"/>
                        </a:lnSpc>
                        <a:spcAft>
                          <a:spcPts val="0"/>
                        </a:spcAft>
                        <a:buFont typeface="+mj-lt"/>
                        <a:buNone/>
                      </a:pPr>
                      <a:r>
                        <a:rPr lang="nl-NL" sz="2000" dirty="0" smtClean="0">
                          <a:solidFill>
                            <a:schemeClr val="tx1"/>
                          </a:solidFill>
                          <a:effectLst/>
                        </a:rPr>
                        <a:t>2. Communicator</a:t>
                      </a:r>
                    </a:p>
                    <a:p>
                      <a:pPr marL="0" lvl="0" indent="0" algn="l">
                        <a:lnSpc>
                          <a:spcPct val="107000"/>
                        </a:lnSpc>
                        <a:spcAft>
                          <a:spcPts val="0"/>
                        </a:spcAft>
                        <a:buFont typeface="+mj-lt"/>
                        <a:buNone/>
                      </a:pP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2000" dirty="0">
                          <a:solidFill>
                            <a:schemeClr val="tx1"/>
                          </a:solidFill>
                          <a:effectLst/>
                        </a:rPr>
                        <a:t>Communicatie</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07890">
                <a:tc>
                  <a:txBody>
                    <a:bodyPr/>
                    <a:lstStyle/>
                    <a:p>
                      <a:pPr marL="0" lvl="0" indent="0">
                        <a:lnSpc>
                          <a:spcPct val="107000"/>
                        </a:lnSpc>
                        <a:spcAft>
                          <a:spcPts val="0"/>
                        </a:spcAft>
                        <a:buFont typeface="+mj-lt"/>
                        <a:buNone/>
                      </a:pPr>
                      <a:r>
                        <a:rPr lang="nl-NL" sz="2000" dirty="0" smtClean="0">
                          <a:solidFill>
                            <a:schemeClr val="tx1"/>
                          </a:solidFill>
                          <a:effectLst/>
                        </a:rPr>
                        <a:t>3. Samenwerkingspartner</a:t>
                      </a:r>
                    </a:p>
                    <a:p>
                      <a:pPr marL="0" lvl="0" indent="0">
                        <a:lnSpc>
                          <a:spcPct val="107000"/>
                        </a:lnSpc>
                        <a:spcAft>
                          <a:spcPts val="0"/>
                        </a:spcAft>
                        <a:buFont typeface="+mj-lt"/>
                        <a:buNone/>
                      </a:pP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2000" dirty="0">
                          <a:solidFill>
                            <a:schemeClr val="tx1"/>
                          </a:solidFill>
                          <a:effectLst/>
                        </a:rPr>
                        <a:t>Samenwerking</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645428">
                <a:tc>
                  <a:txBody>
                    <a:bodyPr/>
                    <a:lstStyle/>
                    <a:p>
                      <a:pPr marL="0" lvl="0" indent="0">
                        <a:lnSpc>
                          <a:spcPct val="107000"/>
                        </a:lnSpc>
                        <a:spcAft>
                          <a:spcPts val="0"/>
                        </a:spcAft>
                        <a:buFont typeface="+mj-lt"/>
                        <a:buNone/>
                      </a:pPr>
                      <a:r>
                        <a:rPr lang="nl-NL" sz="2000" dirty="0" smtClean="0">
                          <a:solidFill>
                            <a:schemeClr val="tx1"/>
                          </a:solidFill>
                          <a:effectLst/>
                        </a:rPr>
                        <a:t>4.</a:t>
                      </a:r>
                      <a:r>
                        <a:rPr lang="nl-NL" sz="2000" baseline="0" dirty="0" smtClean="0">
                          <a:solidFill>
                            <a:schemeClr val="tx1"/>
                          </a:solidFill>
                          <a:effectLst/>
                        </a:rPr>
                        <a:t> </a:t>
                      </a:r>
                      <a:r>
                        <a:rPr lang="nl-NL" sz="2000" dirty="0" smtClean="0">
                          <a:solidFill>
                            <a:schemeClr val="tx1"/>
                          </a:solidFill>
                          <a:effectLst/>
                        </a:rPr>
                        <a:t>Reflectieve EBP professional</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2000" dirty="0">
                          <a:solidFill>
                            <a:schemeClr val="tx1"/>
                          </a:solidFill>
                          <a:effectLst/>
                        </a:rPr>
                        <a:t>Kennis en wetenschap</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707890">
                <a:tc>
                  <a:txBody>
                    <a:bodyPr/>
                    <a:lstStyle/>
                    <a:p>
                      <a:pPr marL="0" lvl="0" indent="0">
                        <a:lnSpc>
                          <a:spcPct val="107000"/>
                        </a:lnSpc>
                        <a:spcAft>
                          <a:spcPts val="0"/>
                        </a:spcAft>
                        <a:buFont typeface="+mj-lt"/>
                        <a:buNone/>
                      </a:pPr>
                      <a:r>
                        <a:rPr lang="nl-NL" sz="2000" dirty="0" smtClean="0">
                          <a:solidFill>
                            <a:schemeClr val="tx1"/>
                          </a:solidFill>
                          <a:effectLst/>
                        </a:rPr>
                        <a:t>5.</a:t>
                      </a:r>
                      <a:r>
                        <a:rPr lang="nl-NL" sz="2000" baseline="0" dirty="0" smtClean="0">
                          <a:solidFill>
                            <a:schemeClr val="tx1"/>
                          </a:solidFill>
                          <a:effectLst/>
                        </a:rPr>
                        <a:t> </a:t>
                      </a:r>
                      <a:r>
                        <a:rPr lang="nl-NL" sz="2000" dirty="0" smtClean="0">
                          <a:solidFill>
                            <a:schemeClr val="tx1"/>
                          </a:solidFill>
                          <a:effectLst/>
                        </a:rPr>
                        <a:t>Gezondheidsbevorderaar</a:t>
                      </a:r>
                    </a:p>
                    <a:p>
                      <a:pPr marL="0" lvl="0" indent="0">
                        <a:lnSpc>
                          <a:spcPct val="107000"/>
                        </a:lnSpc>
                        <a:spcAft>
                          <a:spcPts val="0"/>
                        </a:spcAft>
                        <a:buFont typeface="+mj-lt"/>
                        <a:buNone/>
                      </a:pP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2000" dirty="0">
                          <a:solidFill>
                            <a:schemeClr val="tx1"/>
                          </a:solidFill>
                          <a:effectLst/>
                        </a:rPr>
                        <a:t>Maatschappelijk handelen</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707890">
                <a:tc>
                  <a:txBody>
                    <a:bodyPr/>
                    <a:lstStyle/>
                    <a:p>
                      <a:pPr marL="0" lvl="0" indent="0">
                        <a:lnSpc>
                          <a:spcPct val="107000"/>
                        </a:lnSpc>
                        <a:spcAft>
                          <a:spcPts val="0"/>
                        </a:spcAft>
                        <a:buFont typeface="+mj-lt"/>
                        <a:buNone/>
                      </a:pPr>
                      <a:r>
                        <a:rPr lang="nl-NL" sz="2000" dirty="0" smtClean="0">
                          <a:solidFill>
                            <a:schemeClr val="tx1"/>
                          </a:solidFill>
                          <a:effectLst/>
                        </a:rPr>
                        <a:t>6. Organisator</a:t>
                      </a:r>
                    </a:p>
                    <a:p>
                      <a:pPr marL="0" lvl="0" indent="0">
                        <a:lnSpc>
                          <a:spcPct val="107000"/>
                        </a:lnSpc>
                        <a:spcAft>
                          <a:spcPts val="0"/>
                        </a:spcAft>
                        <a:buFont typeface="+mj-lt"/>
                        <a:buNone/>
                      </a:pP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2000" dirty="0">
                          <a:solidFill>
                            <a:schemeClr val="tx1"/>
                          </a:solidFill>
                          <a:effectLst/>
                        </a:rPr>
                        <a:t>Organisatie</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1061834">
                <a:tc>
                  <a:txBody>
                    <a:bodyPr/>
                    <a:lstStyle/>
                    <a:p>
                      <a:pPr marL="0" lvl="0" indent="0">
                        <a:lnSpc>
                          <a:spcPct val="107000"/>
                        </a:lnSpc>
                        <a:spcAft>
                          <a:spcPts val="0"/>
                        </a:spcAft>
                        <a:buFont typeface="+mj-lt"/>
                        <a:buNone/>
                      </a:pPr>
                      <a:r>
                        <a:rPr lang="nl-NL" sz="2000" dirty="0" smtClean="0">
                          <a:solidFill>
                            <a:schemeClr val="tx1"/>
                          </a:solidFill>
                          <a:effectLst/>
                        </a:rPr>
                        <a:t>7. Professional </a:t>
                      </a:r>
                      <a:r>
                        <a:rPr lang="nl-NL" sz="2000" dirty="0">
                          <a:solidFill>
                            <a:schemeClr val="tx1"/>
                          </a:solidFill>
                          <a:effectLst/>
                        </a:rPr>
                        <a:t>en </a:t>
                      </a:r>
                      <a:r>
                        <a:rPr lang="nl-NL" sz="2000" dirty="0" smtClean="0">
                          <a:solidFill>
                            <a:schemeClr val="tx1"/>
                          </a:solidFill>
                          <a:effectLst/>
                        </a:rPr>
                        <a:t>kwaliteitsbevorderaar</a:t>
                      </a:r>
                    </a:p>
                    <a:p>
                      <a:pPr marL="0" lvl="0" indent="0">
                        <a:lnSpc>
                          <a:spcPct val="107000"/>
                        </a:lnSpc>
                        <a:spcAft>
                          <a:spcPts val="0"/>
                        </a:spcAft>
                        <a:buFont typeface="+mj-lt"/>
                        <a:buNone/>
                      </a:pP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2000" dirty="0" smtClean="0">
                          <a:solidFill>
                            <a:schemeClr val="tx1"/>
                          </a:solidFill>
                          <a:effectLst/>
                        </a:rPr>
                        <a:t>Professionaliteit </a:t>
                      </a:r>
                      <a:r>
                        <a:rPr lang="nl-NL" sz="2000" dirty="0">
                          <a:solidFill>
                            <a:schemeClr val="tx1"/>
                          </a:solidFill>
                          <a:effectLst/>
                        </a:rPr>
                        <a:t>en kwaliteit</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066393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a:t>
            </a:r>
            <a:r>
              <a:rPr lang="nl-NL" dirty="0" smtClean="0"/>
              <a:t>ompetentiekaarten</a:t>
            </a:r>
            <a:endParaRPr lang="nl-NL" dirty="0"/>
          </a:p>
        </p:txBody>
      </p:sp>
      <p:sp>
        <p:nvSpPr>
          <p:cNvPr id="3" name="Tijdelijke aanduiding voor inhoud 2"/>
          <p:cNvSpPr>
            <a:spLocks noGrp="1"/>
          </p:cNvSpPr>
          <p:nvPr>
            <p:ph idx="1"/>
          </p:nvPr>
        </p:nvSpPr>
        <p:spPr/>
        <p:txBody>
          <a:bodyPr/>
          <a:lstStyle/>
          <a:p>
            <a:pPr marL="0" indent="0">
              <a:buNone/>
            </a:pPr>
            <a:r>
              <a:rPr lang="nl-NL" dirty="0" smtClean="0"/>
              <a:t>Per PL periode zijn gedragscriteria geformuleerd per competentie</a:t>
            </a:r>
          </a:p>
          <a:p>
            <a:r>
              <a:rPr lang="nl-NL" dirty="0" smtClean="0"/>
              <a:t>PL 1 = voldaan bij behalen 5 van de 7 rollen </a:t>
            </a:r>
            <a:r>
              <a:rPr lang="nl-NL" dirty="0" smtClean="0">
                <a:sym typeface="Wingdings" panose="05000000000000000000" pitchFamily="2" charset="2"/>
              </a:rPr>
              <a:t> </a:t>
            </a:r>
            <a:r>
              <a:rPr lang="nl-NL" sz="2000" dirty="0" smtClean="0">
                <a:sym typeface="Wingdings" panose="05000000000000000000" pitchFamily="2" charset="2"/>
              </a:rPr>
              <a:t>Zorgverlener, Communicator, Samenwerkingspartner en reflectieve EBP professional moeten behaald worden.</a:t>
            </a:r>
            <a:endParaRPr lang="nl-NL" sz="2000" dirty="0" smtClean="0"/>
          </a:p>
          <a:p>
            <a:r>
              <a:rPr lang="nl-NL" dirty="0" smtClean="0"/>
              <a:t>PL 2,3,4 = voldaan bij behalen alle 7 rollen</a:t>
            </a:r>
          </a:p>
          <a:p>
            <a:pPr marL="0" indent="0">
              <a:buNone/>
            </a:pPr>
            <a:endParaRPr lang="nl-NL" dirty="0" smtClean="0"/>
          </a:p>
          <a:p>
            <a:pPr marL="0" indent="0">
              <a:buNone/>
            </a:pPr>
            <a:r>
              <a:rPr lang="nl-NL" dirty="0" smtClean="0">
                <a:sym typeface="Wingdings" panose="05000000000000000000" pitchFamily="2" charset="2"/>
              </a:rPr>
              <a:t> </a:t>
            </a:r>
            <a:r>
              <a:rPr lang="nl-NL" dirty="0" smtClean="0"/>
              <a:t>Attentie voor holistisch beoordelen!!</a:t>
            </a:r>
            <a:r>
              <a:rPr lang="nl-NL" dirty="0"/>
              <a:t> </a:t>
            </a:r>
          </a:p>
          <a:p>
            <a:endParaRPr lang="nl-NL" dirty="0" smtClean="0"/>
          </a:p>
          <a:p>
            <a:endParaRPr lang="nl-NL" dirty="0"/>
          </a:p>
        </p:txBody>
      </p:sp>
    </p:spTree>
    <p:extLst>
      <p:ext uri="{BB962C8B-B14F-4D97-AF65-F5344CB8AC3E}">
        <p14:creationId xmlns:p14="http://schemas.microsoft.com/office/powerpoint/2010/main" val="2799010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7592" y="260648"/>
            <a:ext cx="9402182" cy="685800"/>
          </a:xfrm>
        </p:spPr>
        <p:txBody>
          <a:bodyPr/>
          <a:lstStyle/>
          <a:p>
            <a:pPr algn="ctr"/>
            <a:r>
              <a:rPr lang="nl-NL" dirty="0" smtClean="0"/>
              <a:t>ZELCOM </a:t>
            </a:r>
            <a:r>
              <a:rPr lang="nl-NL" dirty="0" smtClean="0">
                <a:sym typeface="Wingdings" panose="05000000000000000000" pitchFamily="2" charset="2"/>
              </a:rPr>
              <a:t> basis voor profielen per PL periode</a:t>
            </a:r>
            <a:endParaRPr lang="nl-NL" dirty="0"/>
          </a:p>
        </p:txBody>
      </p:sp>
      <p:sp>
        <p:nvSpPr>
          <p:cNvPr id="3" name="Tijdelijke aanduiding voor inhoud 2"/>
          <p:cNvSpPr>
            <a:spLocks noGrp="1"/>
          </p:cNvSpPr>
          <p:nvPr>
            <p:ph idx="1"/>
          </p:nvPr>
        </p:nvSpPr>
        <p:spPr/>
        <p:txBody>
          <a:bodyPr/>
          <a:lstStyle/>
          <a:p>
            <a:endParaRPr lang="nl-NL" dirty="0" smtClean="0"/>
          </a:p>
          <a:p>
            <a:endParaRPr lang="nl-NL" dirty="0"/>
          </a:p>
          <a:p>
            <a:endParaRPr lang="nl-NL" dirty="0"/>
          </a:p>
        </p:txBody>
      </p:sp>
      <p:pic>
        <p:nvPicPr>
          <p:cNvPr id="4" name="Tijdelijke aanduiding voor inhoud 4"/>
          <p:cNvPicPr>
            <a:picLocks/>
          </p:cNvPicPr>
          <p:nvPr/>
        </p:nvPicPr>
        <p:blipFill rotWithShape="1">
          <a:blip r:embed="rId3">
            <a:extLst>
              <a:ext uri="{28A0092B-C50C-407E-A947-70E740481C1C}">
                <a14:useLocalDpi xmlns:a14="http://schemas.microsoft.com/office/drawing/2010/main" val="0"/>
              </a:ext>
            </a:extLst>
          </a:blip>
          <a:srcRect l="4793" t="19359" r="77190" b="47973"/>
          <a:stretch/>
        </p:blipFill>
        <p:spPr bwMode="auto">
          <a:xfrm>
            <a:off x="2544466" y="2066318"/>
            <a:ext cx="3765884" cy="30078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a:ext>
          </a:extLst>
        </p:spPr>
      </p:pic>
      <p:sp>
        <p:nvSpPr>
          <p:cNvPr id="7" name="Rechthoek 6"/>
          <p:cNvSpPr/>
          <p:nvPr/>
        </p:nvSpPr>
        <p:spPr>
          <a:xfrm>
            <a:off x="6863378" y="2692755"/>
            <a:ext cx="3815379" cy="1508105"/>
          </a:xfrm>
          <a:prstGeom prst="rect">
            <a:avLst/>
          </a:prstGeom>
        </p:spPr>
        <p:txBody>
          <a:bodyPr wrap="square">
            <a:spAutoFit/>
          </a:bodyPr>
          <a:lstStyle/>
          <a:p>
            <a:pPr marL="342900" marR="0" lvl="0" indent="-342900" defTabSz="457200" eaLnBrk="1" fontAlgn="auto" latinLnBrk="0" hangingPunct="1">
              <a:lnSpc>
                <a:spcPct val="100000"/>
              </a:lnSpc>
              <a:spcBef>
                <a:spcPct val="20000"/>
              </a:spcBef>
              <a:spcAft>
                <a:spcPts val="0"/>
              </a:spcAft>
              <a:buClrTx/>
              <a:buSzTx/>
              <a:buFont typeface="Arial"/>
              <a:buChar char="•"/>
              <a:tabLst/>
              <a:defRPr/>
            </a:pPr>
            <a:r>
              <a:rPr kumimoji="0" lang="nl-NL" sz="2000" b="0" i="0" u="none" strike="noStrike" kern="0" cap="none" spc="0" normalizeH="0" baseline="0" noProof="0" dirty="0" smtClean="0">
                <a:ln>
                  <a:noFill/>
                </a:ln>
                <a:solidFill>
                  <a:srgbClr val="00B050"/>
                </a:solidFill>
                <a:effectLst/>
                <a:uLnTx/>
                <a:uFillTx/>
              </a:rPr>
              <a:t>PL1= niveau A</a:t>
            </a:r>
          </a:p>
          <a:p>
            <a:pPr marL="342900" marR="0" lvl="0" indent="-342900" defTabSz="457200" eaLnBrk="1" fontAlgn="auto" latinLnBrk="0" hangingPunct="1">
              <a:lnSpc>
                <a:spcPct val="100000"/>
              </a:lnSpc>
              <a:spcBef>
                <a:spcPct val="20000"/>
              </a:spcBef>
              <a:spcAft>
                <a:spcPts val="0"/>
              </a:spcAft>
              <a:buClrTx/>
              <a:buSzTx/>
              <a:buFont typeface="Arial"/>
              <a:buChar char="•"/>
              <a:tabLst/>
              <a:defRPr/>
            </a:pPr>
            <a:r>
              <a:rPr kumimoji="0" lang="nl-NL" sz="2000" b="0" i="0" u="none" strike="noStrike" kern="0" cap="none" spc="0" normalizeH="0" baseline="0" noProof="0" dirty="0" smtClean="0">
                <a:ln>
                  <a:noFill/>
                </a:ln>
                <a:solidFill>
                  <a:srgbClr val="00B0F0"/>
                </a:solidFill>
                <a:effectLst/>
                <a:uLnTx/>
                <a:uFillTx/>
              </a:rPr>
              <a:t>PL2= niveau BB</a:t>
            </a:r>
          </a:p>
          <a:p>
            <a:pPr marL="342900" marR="0" lvl="0" indent="-342900" defTabSz="457200" eaLnBrk="1" fontAlgn="auto" latinLnBrk="0" hangingPunct="1">
              <a:lnSpc>
                <a:spcPct val="100000"/>
              </a:lnSpc>
              <a:spcBef>
                <a:spcPct val="20000"/>
              </a:spcBef>
              <a:spcAft>
                <a:spcPts val="0"/>
              </a:spcAft>
              <a:buClrTx/>
              <a:buSzTx/>
              <a:buFont typeface="Arial"/>
              <a:buChar char="•"/>
              <a:tabLst/>
              <a:defRPr/>
            </a:pPr>
            <a:r>
              <a:rPr kumimoji="0" lang="nl-NL" sz="2000" b="0" i="0" u="none" strike="noStrike" kern="0" cap="none" spc="0" normalizeH="0" baseline="0" noProof="0" dirty="0" smtClean="0">
                <a:ln>
                  <a:noFill/>
                </a:ln>
                <a:solidFill>
                  <a:srgbClr val="FFC000"/>
                </a:solidFill>
                <a:effectLst/>
                <a:uLnTx/>
                <a:uFillTx/>
              </a:rPr>
              <a:t>PL3= niveau CCC</a:t>
            </a:r>
          </a:p>
          <a:p>
            <a:pPr marL="342900" marR="0" lvl="0" indent="-342900" defTabSz="457200" eaLnBrk="1" fontAlgn="auto" latinLnBrk="0" hangingPunct="1">
              <a:lnSpc>
                <a:spcPct val="100000"/>
              </a:lnSpc>
              <a:spcBef>
                <a:spcPct val="20000"/>
              </a:spcBef>
              <a:spcAft>
                <a:spcPts val="0"/>
              </a:spcAft>
              <a:buClrTx/>
              <a:buSzTx/>
              <a:buFont typeface="Arial"/>
              <a:buChar char="•"/>
              <a:tabLst/>
              <a:defRPr/>
            </a:pPr>
            <a:r>
              <a:rPr kumimoji="0" lang="nl-NL" sz="2000" b="0" i="0" u="none" strike="noStrike" kern="0" cap="none" spc="0" normalizeH="0" baseline="0" noProof="0" dirty="0" smtClean="0">
                <a:ln>
                  <a:noFill/>
                </a:ln>
                <a:solidFill>
                  <a:srgbClr val="C0504D"/>
                </a:solidFill>
                <a:effectLst/>
                <a:uLnTx/>
                <a:uFillTx/>
              </a:rPr>
              <a:t>PL4= niveau DDE</a:t>
            </a:r>
            <a:endParaRPr kumimoji="0" lang="nl-NL" sz="2000" b="0" i="0" u="none" strike="noStrike" kern="0" cap="none" spc="0" normalizeH="0" baseline="0" noProof="0" dirty="0">
              <a:ln>
                <a:noFill/>
              </a:ln>
              <a:solidFill>
                <a:srgbClr val="C0504D"/>
              </a:solidFill>
              <a:effectLst/>
              <a:uLnTx/>
              <a:uFillTx/>
            </a:endParaRPr>
          </a:p>
        </p:txBody>
      </p:sp>
    </p:spTree>
    <p:extLst>
      <p:ext uri="{BB962C8B-B14F-4D97-AF65-F5344CB8AC3E}">
        <p14:creationId xmlns:p14="http://schemas.microsoft.com/office/powerpoint/2010/main" val="2336157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Oefening beoordelen PL 1</a:t>
            </a:r>
            <a:endParaRPr lang="nl-NL" dirty="0"/>
          </a:p>
        </p:txBody>
      </p:sp>
      <p:sp>
        <p:nvSpPr>
          <p:cNvPr id="3" name="Tijdelijke aanduiding voor inhoud 2"/>
          <p:cNvSpPr>
            <a:spLocks noGrp="1"/>
          </p:cNvSpPr>
          <p:nvPr>
            <p:ph idx="1"/>
          </p:nvPr>
        </p:nvSpPr>
        <p:spPr/>
        <p:txBody>
          <a:bodyPr/>
          <a:lstStyle/>
          <a:p>
            <a:pPr eaLnBrk="1" fontAlgn="auto" hangingPunct="1">
              <a:spcBef>
                <a:spcPts val="0"/>
              </a:spcBef>
              <a:spcAft>
                <a:spcPts val="0"/>
              </a:spcAft>
              <a:defRPr/>
            </a:pPr>
            <a:r>
              <a:rPr lang="nl-NL" dirty="0"/>
              <a:t>Wat wil je in die 8 weken zien van een eerste </a:t>
            </a:r>
            <a:r>
              <a:rPr lang="nl-NL" dirty="0" err="1"/>
              <a:t>jaars</a:t>
            </a:r>
            <a:r>
              <a:rPr lang="nl-NL" dirty="0"/>
              <a:t> student om iets te kunnen zeggen over de geschiktheid voor het verpleegkundig beroep op </a:t>
            </a:r>
            <a:r>
              <a:rPr lang="nl-NL" dirty="0" err="1"/>
              <a:t>HBO-niveau</a:t>
            </a:r>
            <a:r>
              <a:rPr lang="nl-NL" dirty="0"/>
              <a:t>?</a:t>
            </a:r>
          </a:p>
          <a:p>
            <a:r>
              <a:rPr lang="nl-NL" dirty="0" smtClean="0"/>
              <a:t>Vergelijk de uitkomst met de </a:t>
            </a:r>
          </a:p>
          <a:p>
            <a:pPr marL="0" indent="0">
              <a:buNone/>
            </a:pPr>
            <a:r>
              <a:rPr lang="nl-NL" dirty="0" smtClean="0"/>
              <a:t>   competentiekaart.</a:t>
            </a:r>
          </a:p>
        </p:txBody>
      </p:sp>
      <p:pic>
        <p:nvPicPr>
          <p:cNvPr id="2050" name="Picture 2" descr="Afbeeldingsresultaat voor geschikt ongeschik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075" y="4332309"/>
            <a:ext cx="4041774" cy="2357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426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2590" y="3672349"/>
            <a:ext cx="4163094" cy="2617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nl-NL" dirty="0" smtClean="0"/>
              <a:t>Portfolio PL</a:t>
            </a:r>
            <a:endParaRPr lang="nl-NL" dirty="0"/>
          </a:p>
        </p:txBody>
      </p:sp>
      <p:sp>
        <p:nvSpPr>
          <p:cNvPr id="3" name="Tijdelijke aanduiding voor inhoud 2"/>
          <p:cNvSpPr>
            <a:spLocks noGrp="1"/>
          </p:cNvSpPr>
          <p:nvPr>
            <p:ph idx="1"/>
          </p:nvPr>
        </p:nvSpPr>
        <p:spPr/>
        <p:txBody>
          <a:bodyPr/>
          <a:lstStyle/>
          <a:p>
            <a:r>
              <a:rPr lang="nl-NL" sz="2800" dirty="0"/>
              <a:t>De student </a:t>
            </a:r>
            <a:r>
              <a:rPr lang="nl-NL" sz="2800" dirty="0" smtClean="0"/>
              <a:t>houdt gedurende de hele opleiding een portfolio bij.</a:t>
            </a:r>
          </a:p>
          <a:p>
            <a:r>
              <a:rPr lang="nl-NL" sz="2800" dirty="0" smtClean="0"/>
              <a:t>Portfolio heeft 3 functies; bewaren, begeleiden en beoordelen</a:t>
            </a:r>
          </a:p>
          <a:p>
            <a:r>
              <a:rPr lang="nl-NL" sz="2800" dirty="0" smtClean="0"/>
              <a:t>In het kader van LLL stelt </a:t>
            </a:r>
            <a:r>
              <a:rPr lang="nl-NL" sz="2800" dirty="0"/>
              <a:t>hij </a:t>
            </a:r>
            <a:r>
              <a:rPr lang="nl-NL" sz="2800" dirty="0" smtClean="0"/>
              <a:t>aan het </a:t>
            </a:r>
            <a:r>
              <a:rPr lang="nl-NL" sz="2800" dirty="0"/>
              <a:t>begin van de opleiding een persoonlijk ontwikkelingsplan (POP) op</a:t>
            </a:r>
            <a:r>
              <a:rPr lang="nl-NL" sz="2800" dirty="0" smtClean="0"/>
              <a:t>.</a:t>
            </a:r>
          </a:p>
          <a:p>
            <a:r>
              <a:rPr lang="nl-NL" sz="2800" dirty="0" smtClean="0"/>
              <a:t>Per PL periode maakt de student een portfolio voor PL aan.</a:t>
            </a:r>
          </a:p>
          <a:p>
            <a:endParaRPr lang="nl-NL" sz="2800" dirty="0"/>
          </a:p>
        </p:txBody>
      </p:sp>
    </p:spTree>
    <p:extLst>
      <p:ext uri="{BB962C8B-B14F-4D97-AF65-F5344CB8AC3E}">
        <p14:creationId xmlns:p14="http://schemas.microsoft.com/office/powerpoint/2010/main" val="1744461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Portfolio tijdens PL</a:t>
            </a:r>
            <a:endParaRPr lang="nl-NL" dirty="0"/>
          </a:p>
        </p:txBody>
      </p:sp>
      <p:sp>
        <p:nvSpPr>
          <p:cNvPr id="3" name="Tijdelijke aanduiding voor inhoud 2"/>
          <p:cNvSpPr>
            <a:spLocks noGrp="1"/>
          </p:cNvSpPr>
          <p:nvPr>
            <p:ph idx="1"/>
          </p:nvPr>
        </p:nvSpPr>
        <p:spPr>
          <a:xfrm>
            <a:off x="711200" y="1988840"/>
            <a:ext cx="10871200" cy="4541052"/>
          </a:xfrm>
        </p:spPr>
        <p:txBody>
          <a:bodyPr/>
          <a:lstStyle/>
          <a:p>
            <a:pPr>
              <a:buFont typeface="Arial" panose="020B0604020202020204" pitchFamily="34" charset="0"/>
              <a:buChar char="•"/>
              <a:defRPr/>
            </a:pPr>
            <a:r>
              <a:rPr lang="nl-NL" altLang="nl-NL" sz="2400" dirty="0"/>
              <a:t>Student verzamelt </a:t>
            </a:r>
            <a:r>
              <a:rPr lang="nl-NL" altLang="nl-NL" sz="2400" dirty="0" smtClean="0"/>
              <a:t>bewijs in portfolio PL:</a:t>
            </a:r>
            <a:endParaRPr lang="nl-NL" altLang="nl-NL" sz="2400" dirty="0"/>
          </a:p>
          <a:p>
            <a:pPr lvl="3">
              <a:buFont typeface="Wingdings" panose="05000000000000000000" pitchFamily="2" charset="2"/>
              <a:buChar char="v"/>
            </a:pPr>
            <a:r>
              <a:rPr lang="nl-NL" sz="2400" dirty="0" smtClean="0"/>
              <a:t>SWP</a:t>
            </a:r>
          </a:p>
          <a:p>
            <a:pPr lvl="3">
              <a:buFont typeface="Wingdings" panose="05000000000000000000" pitchFamily="2" charset="2"/>
              <a:buChar char="v"/>
            </a:pPr>
            <a:r>
              <a:rPr lang="nl-NL" sz="2400" dirty="0"/>
              <a:t>P</a:t>
            </a:r>
            <a:r>
              <a:rPr lang="nl-NL" sz="2400" dirty="0" smtClean="0"/>
              <a:t>roducten vanuit onderwijs tijdens stage</a:t>
            </a:r>
          </a:p>
          <a:p>
            <a:pPr lvl="3">
              <a:buFont typeface="Wingdings" panose="05000000000000000000" pitchFamily="2" charset="2"/>
              <a:buChar char="v"/>
            </a:pPr>
            <a:r>
              <a:rPr lang="nl-NL" sz="2400" dirty="0"/>
              <a:t>L</a:t>
            </a:r>
            <a:r>
              <a:rPr lang="nl-NL" sz="2400" dirty="0" smtClean="0"/>
              <a:t>ogboek</a:t>
            </a:r>
            <a:r>
              <a:rPr lang="nl-NL" sz="2400" dirty="0"/>
              <a:t>, </a:t>
            </a:r>
          </a:p>
          <a:p>
            <a:pPr lvl="3">
              <a:buFont typeface="Wingdings" panose="05000000000000000000" pitchFamily="2" charset="2"/>
              <a:buChar char="v"/>
            </a:pPr>
            <a:r>
              <a:rPr lang="nl-NL" sz="2400" dirty="0"/>
              <a:t>B</a:t>
            </a:r>
            <a:r>
              <a:rPr lang="nl-NL" sz="2400" dirty="0" smtClean="0"/>
              <a:t>eroepskritische </a:t>
            </a:r>
            <a:r>
              <a:rPr lang="nl-NL" sz="2400" dirty="0"/>
              <a:t>situaties, </a:t>
            </a:r>
          </a:p>
          <a:p>
            <a:pPr lvl="3">
              <a:buFont typeface="Wingdings" panose="05000000000000000000" pitchFamily="2" charset="2"/>
              <a:buChar char="v"/>
            </a:pPr>
            <a:r>
              <a:rPr lang="nl-NL" sz="2400" dirty="0"/>
              <a:t>R</a:t>
            </a:r>
            <a:r>
              <a:rPr lang="nl-NL" sz="2400" dirty="0" smtClean="0"/>
              <a:t>eflecties</a:t>
            </a:r>
            <a:r>
              <a:rPr lang="nl-NL" sz="2400" dirty="0"/>
              <a:t>, </a:t>
            </a:r>
          </a:p>
          <a:p>
            <a:pPr lvl="3">
              <a:buFont typeface="Wingdings" panose="05000000000000000000" pitchFamily="2" charset="2"/>
              <a:buChar char="v"/>
            </a:pPr>
            <a:r>
              <a:rPr lang="nl-NL" sz="2400" dirty="0"/>
              <a:t>Gespreksverslagen</a:t>
            </a:r>
          </a:p>
          <a:p>
            <a:pPr lvl="3">
              <a:buFont typeface="Wingdings" panose="05000000000000000000" pitchFamily="2" charset="2"/>
              <a:buChar char="v"/>
            </a:pPr>
            <a:r>
              <a:rPr lang="nl-NL" sz="2400" dirty="0"/>
              <a:t>Uitwerkingen </a:t>
            </a:r>
            <a:r>
              <a:rPr lang="nl-NL" sz="2400" dirty="0" smtClean="0"/>
              <a:t>van bijv. </a:t>
            </a:r>
            <a:r>
              <a:rPr lang="nl-NL" sz="2400" dirty="0"/>
              <a:t>ziektebeelden</a:t>
            </a:r>
          </a:p>
          <a:p>
            <a:pPr lvl="3">
              <a:buFont typeface="Wingdings" panose="05000000000000000000" pitchFamily="2" charset="2"/>
              <a:buChar char="v"/>
            </a:pPr>
            <a:r>
              <a:rPr lang="nl-NL" sz="2400" dirty="0"/>
              <a:t>Opdrachten vanuit </a:t>
            </a:r>
            <a:r>
              <a:rPr lang="nl-NL" sz="2400" dirty="0" smtClean="0"/>
              <a:t>zorginstelling</a:t>
            </a:r>
            <a:endParaRPr lang="nl-NL" sz="2400" dirty="0"/>
          </a:p>
          <a:p>
            <a:endParaRPr lang="nl-NL"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2887569"/>
            <a:ext cx="2716362" cy="278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649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3032" y="205564"/>
            <a:ext cx="5061243" cy="685800"/>
          </a:xfrm>
        </p:spPr>
        <p:txBody>
          <a:bodyPr/>
          <a:lstStyle/>
          <a:p>
            <a:r>
              <a:rPr lang="nl-NL" dirty="0" smtClean="0"/>
              <a:t>Criteria voor bewijs</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300781697"/>
              </p:ext>
            </p:extLst>
          </p:nvPr>
        </p:nvGraphicFramePr>
        <p:xfrm>
          <a:off x="2633032" y="1861851"/>
          <a:ext cx="6819440" cy="4627085"/>
        </p:xfrm>
        <a:graphic>
          <a:graphicData uri="http://schemas.openxmlformats.org/drawingml/2006/table">
            <a:tbl>
              <a:tblPr firstRow="1" firstCol="1" lastRow="1" lastCol="1" bandRow="1" bandCol="1">
                <a:tableStyleId>{5C22544A-7EE6-4342-B048-85BDC9FD1C3A}</a:tableStyleId>
              </a:tblPr>
              <a:tblGrid>
                <a:gridCol w="1679650">
                  <a:extLst>
                    <a:ext uri="{9D8B030D-6E8A-4147-A177-3AD203B41FA5}">
                      <a16:colId xmlns:a16="http://schemas.microsoft.com/office/drawing/2014/main" val="2534289120"/>
                    </a:ext>
                  </a:extLst>
                </a:gridCol>
                <a:gridCol w="5139790">
                  <a:extLst>
                    <a:ext uri="{9D8B030D-6E8A-4147-A177-3AD203B41FA5}">
                      <a16:colId xmlns:a16="http://schemas.microsoft.com/office/drawing/2014/main" val="3640700395"/>
                    </a:ext>
                  </a:extLst>
                </a:gridCol>
              </a:tblGrid>
              <a:tr h="677357">
                <a:tc>
                  <a:txBody>
                    <a:bodyPr/>
                    <a:lstStyle/>
                    <a:p>
                      <a:pPr marL="69850">
                        <a:spcBef>
                          <a:spcPts val="95"/>
                        </a:spcBef>
                        <a:spcAft>
                          <a:spcPts val="0"/>
                        </a:spcAft>
                      </a:pPr>
                      <a:r>
                        <a:rPr lang="nl-NL" sz="1200" dirty="0">
                          <a:solidFill>
                            <a:schemeClr val="tx1"/>
                          </a:solidFill>
                          <a:effectLst/>
                        </a:rPr>
                        <a:t>Variatie</a:t>
                      </a:r>
                      <a:endParaRPr lang="nl-NL"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0" marR="774700">
                        <a:lnSpc>
                          <a:spcPct val="105000"/>
                        </a:lnSpc>
                        <a:spcBef>
                          <a:spcPts val="95"/>
                        </a:spcBef>
                        <a:spcAft>
                          <a:spcPts val="0"/>
                        </a:spcAft>
                      </a:pPr>
                      <a:r>
                        <a:rPr lang="nl-NL" sz="1200" dirty="0">
                          <a:solidFill>
                            <a:schemeClr val="tx1"/>
                          </a:solidFill>
                          <a:effectLst/>
                        </a:rPr>
                        <a:t>De bewijzen zijn verschillend van soort en betreffen meerdere, verschillende praktijksituaties.</a:t>
                      </a:r>
                      <a:endParaRPr lang="nl-NL"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97851653"/>
                  </a:ext>
                </a:extLst>
              </a:tr>
              <a:tr h="694705">
                <a:tc>
                  <a:txBody>
                    <a:bodyPr/>
                    <a:lstStyle/>
                    <a:p>
                      <a:pPr marL="69850">
                        <a:spcBef>
                          <a:spcPts val="85"/>
                        </a:spcBef>
                        <a:spcAft>
                          <a:spcPts val="0"/>
                        </a:spcAft>
                      </a:pPr>
                      <a:r>
                        <a:rPr lang="nl-NL" sz="1200">
                          <a:solidFill>
                            <a:schemeClr val="tx1"/>
                          </a:solidFill>
                          <a:effectLst/>
                        </a:rPr>
                        <a:t>Relevantie</a:t>
                      </a:r>
                      <a:endParaRPr lang="nl-NL"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0" marR="316865">
                        <a:lnSpc>
                          <a:spcPct val="105000"/>
                        </a:lnSpc>
                        <a:spcBef>
                          <a:spcPts val="85"/>
                        </a:spcBef>
                        <a:spcAft>
                          <a:spcPts val="0"/>
                        </a:spcAft>
                      </a:pPr>
                      <a:r>
                        <a:rPr lang="nl-NL" sz="1200" dirty="0">
                          <a:solidFill>
                            <a:schemeClr val="tx1"/>
                          </a:solidFill>
                          <a:effectLst/>
                        </a:rPr>
                        <a:t>Het bewijs zegt iets over de beheersing van het gedrag en één of meerdere competenties of rollen kunnen met het bewijs worden aangetoond.</a:t>
                      </a:r>
                      <a:endParaRPr lang="nl-NL"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424250313"/>
                  </a:ext>
                </a:extLst>
              </a:tr>
              <a:tr h="472307">
                <a:tc>
                  <a:txBody>
                    <a:bodyPr/>
                    <a:lstStyle/>
                    <a:p>
                      <a:pPr marL="69850">
                        <a:spcBef>
                          <a:spcPts val="85"/>
                        </a:spcBef>
                        <a:spcAft>
                          <a:spcPts val="0"/>
                        </a:spcAft>
                      </a:pPr>
                      <a:r>
                        <a:rPr lang="nl-NL" sz="1200">
                          <a:solidFill>
                            <a:schemeClr val="tx1"/>
                          </a:solidFill>
                          <a:effectLst/>
                        </a:rPr>
                        <a:t>Authenticiteit</a:t>
                      </a:r>
                      <a:endParaRPr lang="nl-NL"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0" marR="113665">
                        <a:lnSpc>
                          <a:spcPct val="105000"/>
                        </a:lnSpc>
                        <a:spcBef>
                          <a:spcPts val="85"/>
                        </a:spcBef>
                        <a:spcAft>
                          <a:spcPts val="0"/>
                        </a:spcAft>
                      </a:pPr>
                      <a:r>
                        <a:rPr lang="nl-NL" sz="1200" dirty="0">
                          <a:solidFill>
                            <a:schemeClr val="tx1"/>
                          </a:solidFill>
                          <a:effectLst/>
                        </a:rPr>
                        <a:t>De bewijzen zijn echt van de student en er is niets aangepast aan de feedback van begeleiders/</a:t>
                      </a:r>
                      <a:r>
                        <a:rPr lang="nl-NL" sz="1200" dirty="0" err="1">
                          <a:solidFill>
                            <a:schemeClr val="tx1"/>
                          </a:solidFill>
                          <a:effectLst/>
                        </a:rPr>
                        <a:t>peers</a:t>
                      </a:r>
                      <a:r>
                        <a:rPr lang="nl-NL" sz="1200" dirty="0">
                          <a:solidFill>
                            <a:schemeClr val="tx1"/>
                          </a:solidFill>
                          <a:effectLst/>
                        </a:rPr>
                        <a:t>.</a:t>
                      </a:r>
                      <a:endParaRPr lang="nl-NL"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627041446"/>
                  </a:ext>
                </a:extLst>
              </a:tr>
              <a:tr h="472307">
                <a:tc>
                  <a:txBody>
                    <a:bodyPr/>
                    <a:lstStyle/>
                    <a:p>
                      <a:pPr marL="69850">
                        <a:spcBef>
                          <a:spcPts val="85"/>
                        </a:spcBef>
                        <a:spcAft>
                          <a:spcPts val="0"/>
                        </a:spcAft>
                      </a:pPr>
                      <a:r>
                        <a:rPr lang="nl-NL" sz="1200">
                          <a:solidFill>
                            <a:schemeClr val="tx1"/>
                          </a:solidFill>
                          <a:effectLst/>
                        </a:rPr>
                        <a:t>Actualiteit</a:t>
                      </a:r>
                      <a:endParaRPr lang="nl-NL"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0" marR="316865">
                        <a:lnSpc>
                          <a:spcPct val="105000"/>
                        </a:lnSpc>
                        <a:spcBef>
                          <a:spcPts val="85"/>
                        </a:spcBef>
                        <a:spcAft>
                          <a:spcPts val="0"/>
                        </a:spcAft>
                      </a:pPr>
                      <a:r>
                        <a:rPr lang="nl-NL" sz="1200" dirty="0">
                          <a:solidFill>
                            <a:schemeClr val="tx1"/>
                          </a:solidFill>
                          <a:effectLst/>
                        </a:rPr>
                        <a:t>De bewijzen komen uit betreffende praktijkleerperiode; tijdens de stage en/of onderwijs.</a:t>
                      </a:r>
                      <a:endParaRPr lang="nl-NL"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848946209"/>
                  </a:ext>
                </a:extLst>
              </a:tr>
              <a:tr h="2310409">
                <a:tc>
                  <a:txBody>
                    <a:bodyPr/>
                    <a:lstStyle/>
                    <a:p>
                      <a:pPr marL="69850" marR="540385">
                        <a:lnSpc>
                          <a:spcPct val="105000"/>
                        </a:lnSpc>
                        <a:spcBef>
                          <a:spcPts val="95"/>
                        </a:spcBef>
                        <a:spcAft>
                          <a:spcPts val="0"/>
                        </a:spcAft>
                      </a:pPr>
                      <a:r>
                        <a:rPr lang="nl-NL" sz="1200">
                          <a:solidFill>
                            <a:schemeClr val="tx1"/>
                          </a:solidFill>
                          <a:effectLst/>
                        </a:rPr>
                        <a:t>Kwaliteit en kwantiteit</a:t>
                      </a:r>
                      <a:endParaRPr lang="nl-NL"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0" marR="87630">
                        <a:lnSpc>
                          <a:spcPct val="105000"/>
                        </a:lnSpc>
                        <a:spcBef>
                          <a:spcPts val="95"/>
                        </a:spcBef>
                        <a:spcAft>
                          <a:spcPts val="0"/>
                        </a:spcAft>
                      </a:pPr>
                      <a:r>
                        <a:rPr lang="nl-NL" sz="1200" dirty="0">
                          <a:solidFill>
                            <a:schemeClr val="tx1"/>
                          </a:solidFill>
                          <a:effectLst/>
                        </a:rPr>
                        <a:t>Ten aanzien van </a:t>
                      </a:r>
                      <a:r>
                        <a:rPr lang="nl-NL" sz="1200" u="sng" dirty="0">
                          <a:solidFill>
                            <a:schemeClr val="tx1"/>
                          </a:solidFill>
                          <a:effectLst/>
                        </a:rPr>
                        <a:t>kwantiteit</a:t>
                      </a:r>
                      <a:r>
                        <a:rPr lang="nl-NL" sz="1200" dirty="0">
                          <a:solidFill>
                            <a:schemeClr val="tx1"/>
                          </a:solidFill>
                          <a:effectLst/>
                        </a:rPr>
                        <a:t> wordt een maximum van 16 bijlagen gehanteerd om te voorkomen dat studenten een enorme hoeveelheid aan bewijzen aanleveren. </a:t>
                      </a:r>
                      <a:endParaRPr lang="nl-NL" sz="1200" dirty="0" smtClean="0">
                        <a:solidFill>
                          <a:schemeClr val="tx1"/>
                        </a:solidFill>
                        <a:effectLst/>
                      </a:endParaRPr>
                    </a:p>
                    <a:p>
                      <a:pPr marL="69850" marR="87630">
                        <a:lnSpc>
                          <a:spcPct val="105000"/>
                        </a:lnSpc>
                        <a:spcBef>
                          <a:spcPts val="95"/>
                        </a:spcBef>
                        <a:spcAft>
                          <a:spcPts val="0"/>
                        </a:spcAft>
                      </a:pPr>
                      <a:r>
                        <a:rPr lang="nl-NL" sz="1200" dirty="0" smtClean="0">
                          <a:solidFill>
                            <a:schemeClr val="tx1"/>
                          </a:solidFill>
                          <a:effectLst/>
                        </a:rPr>
                        <a:t>Door </a:t>
                      </a:r>
                      <a:r>
                        <a:rPr lang="nl-NL" sz="1200" dirty="0">
                          <a:solidFill>
                            <a:schemeClr val="tx1"/>
                          </a:solidFill>
                          <a:effectLst/>
                        </a:rPr>
                        <a:t>een beperkt aantal bewijzen van </a:t>
                      </a:r>
                      <a:r>
                        <a:rPr lang="nl-NL" sz="1200" u="sng" dirty="0">
                          <a:solidFill>
                            <a:schemeClr val="tx1"/>
                          </a:solidFill>
                          <a:effectLst/>
                        </a:rPr>
                        <a:t>kwaliteit</a:t>
                      </a:r>
                      <a:r>
                        <a:rPr lang="nl-NL" sz="1200" dirty="0">
                          <a:solidFill>
                            <a:schemeClr val="tx1"/>
                          </a:solidFill>
                          <a:effectLst/>
                        </a:rPr>
                        <a:t> te vragen, worden studenten aangezet tot reflectie op hun ‘best practice’.</a:t>
                      </a:r>
                      <a:endParaRPr lang="nl-NL" sz="1100" dirty="0">
                        <a:solidFill>
                          <a:schemeClr val="tx1"/>
                        </a:solidFill>
                        <a:effectLst/>
                      </a:endParaRPr>
                    </a:p>
                    <a:p>
                      <a:pPr marL="69850" marR="87630">
                        <a:lnSpc>
                          <a:spcPct val="105000"/>
                        </a:lnSpc>
                        <a:spcBef>
                          <a:spcPts val="95"/>
                        </a:spcBef>
                        <a:spcAft>
                          <a:spcPts val="0"/>
                        </a:spcAft>
                      </a:pPr>
                      <a:r>
                        <a:rPr lang="nl-NL" sz="1200" dirty="0">
                          <a:solidFill>
                            <a:schemeClr val="tx1"/>
                          </a:solidFill>
                          <a:effectLst/>
                        </a:rPr>
                        <a:t>Bewijs is krachtig als het een mix van handelen, reflectie en EBP bevat.</a:t>
                      </a:r>
                      <a:endParaRPr lang="nl-NL" sz="1100" dirty="0">
                        <a:solidFill>
                          <a:schemeClr val="tx1"/>
                        </a:solidFill>
                        <a:effectLst/>
                      </a:endParaRPr>
                    </a:p>
                    <a:p>
                      <a:pPr marL="69850" marR="528320">
                        <a:lnSpc>
                          <a:spcPct val="105000"/>
                        </a:lnSpc>
                        <a:spcAft>
                          <a:spcPts val="0"/>
                        </a:spcAft>
                      </a:pPr>
                      <a:r>
                        <a:rPr lang="nl-NL" sz="1200" dirty="0">
                          <a:solidFill>
                            <a:schemeClr val="tx1"/>
                          </a:solidFill>
                          <a:effectLst/>
                        </a:rPr>
                        <a:t>De student heeft oog voor de privacy van zorgvragers, naasten en professionals; gebruikt geen of gefingeerde namen.</a:t>
                      </a:r>
                      <a:endParaRPr lang="nl-NL"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600437855"/>
                  </a:ext>
                </a:extLst>
              </a:tr>
            </a:tbl>
          </a:graphicData>
        </a:graphic>
      </p:graphicFrame>
    </p:spTree>
    <p:extLst>
      <p:ext uri="{BB962C8B-B14F-4D97-AF65-F5344CB8AC3E}">
        <p14:creationId xmlns:p14="http://schemas.microsoft.com/office/powerpoint/2010/main" val="345347652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C00AA6EFEE4C47A29EC3C45F33D232" ma:contentTypeVersion="0" ma:contentTypeDescription="Een nieuw document maken." ma:contentTypeScope="" ma:versionID="4b4e270f9801175b4d07e128572b8951">
  <xsd:schema xmlns:xsd="http://www.w3.org/2001/XMLSchema" xmlns:xs="http://www.w3.org/2001/XMLSchema" xmlns:p="http://schemas.microsoft.com/office/2006/metadata/properties" xmlns:ns2="41b93505-43b2-488b-ab05-cda121f617aa" targetNamespace="http://schemas.microsoft.com/office/2006/metadata/properties" ma:root="true" ma:fieldsID="07b0dc1c2e2d471f20f36c77c427dc01" ns2:_="">
    <xsd:import namespace="41b93505-43b2-488b-ab05-cda121f617a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b93505-43b2-488b-ab05-cda121f617aa"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41b93505-43b2-488b-ab05-cda121f617aa">WXCCFPTZV2M4-27442853-12931</_dlc_DocId>
    <_dlc_DocIdUrl xmlns="41b93505-43b2-488b-ab05-cda121f617aa">
      <Url>https://connect.fontys.nl/instituten/fhmg/mdw/verpleegkunde/_layouts/15/DocIdRedir.aspx?ID=WXCCFPTZV2M4-27442853-12931</Url>
      <Description>WXCCFPTZV2M4-27442853-12931</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91CFEAC-53AF-4C26-9B65-82788CA1C203}"/>
</file>

<file path=customXml/itemProps2.xml><?xml version="1.0" encoding="utf-8"?>
<ds:datastoreItem xmlns:ds="http://schemas.openxmlformats.org/officeDocument/2006/customXml" ds:itemID="{A3B7B023-EB9B-4A2C-A080-706C88FE258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05d9c35-e4e7-46dc-b696-2e0d98cbe4ff"/>
    <ds:schemaRef ds:uri="http://purl.org/dc/elements/1.1/"/>
    <ds:schemaRef ds:uri="http://schemas.microsoft.com/office/2006/metadata/properties"/>
    <ds:schemaRef ds:uri="4dfc51d9-fd9a-4c2e-9b35-2a6b8dbf690b"/>
    <ds:schemaRef ds:uri="http://www.w3.org/XML/1998/namespace"/>
    <ds:schemaRef ds:uri="http://purl.org/dc/dcmitype/"/>
  </ds:schemaRefs>
</ds:datastoreItem>
</file>

<file path=customXml/itemProps3.xml><?xml version="1.0" encoding="utf-8"?>
<ds:datastoreItem xmlns:ds="http://schemas.openxmlformats.org/officeDocument/2006/customXml" ds:itemID="{3C5DEB5D-EC0A-43B6-948A-40D3289CE871}">
  <ds:schemaRefs>
    <ds:schemaRef ds:uri="http://schemas.microsoft.com/sharepoint/v3/contenttype/forms"/>
  </ds:schemaRefs>
</ds:datastoreItem>
</file>

<file path=customXml/itemProps4.xml><?xml version="1.0" encoding="utf-8"?>
<ds:datastoreItem xmlns:ds="http://schemas.openxmlformats.org/officeDocument/2006/customXml" ds:itemID="{4FE0EACB-4A7B-4ABB-B037-B89D89EC42CF}"/>
</file>

<file path=docProps/app.xml><?xml version="1.0" encoding="utf-8"?>
<Properties xmlns="http://schemas.openxmlformats.org/officeDocument/2006/extended-properties" xmlns:vt="http://schemas.openxmlformats.org/officeDocument/2006/docPropsVTypes">
  <TotalTime>0</TotalTime>
  <Words>3145</Words>
  <Application>Microsoft Office PowerPoint</Application>
  <PresentationFormat>Breedbeeld</PresentationFormat>
  <Paragraphs>252</Paragraphs>
  <Slides>21</Slides>
  <Notes>20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21</vt:i4>
      </vt:variant>
    </vt:vector>
  </HeadingPairs>
  <TitlesOfParts>
    <vt:vector size="28" baseType="lpstr">
      <vt:lpstr>ＭＳ Ｐゴシック</vt:lpstr>
      <vt:lpstr>Arial</vt:lpstr>
      <vt:lpstr>Calibri</vt:lpstr>
      <vt:lpstr>Fontys Frutiger</vt:lpstr>
      <vt:lpstr>Times New Roman</vt:lpstr>
      <vt:lpstr>Wingdings</vt:lpstr>
      <vt:lpstr>1_Blank Presentation</vt:lpstr>
      <vt:lpstr> Beoordelen van het praktijkleren  Module 4 van training  ‘Begeleiden doen we samen’          Versie: aug. 2020      </vt:lpstr>
      <vt:lpstr>Programma</vt:lpstr>
      <vt:lpstr>7 CanMEDs rollen</vt:lpstr>
      <vt:lpstr>Competentiekaarten</vt:lpstr>
      <vt:lpstr>ZELCOM  basis voor profielen per PL periode</vt:lpstr>
      <vt:lpstr>Oefening beoordelen PL 1</vt:lpstr>
      <vt:lpstr>Portfolio PL</vt:lpstr>
      <vt:lpstr>Portfolio tijdens PL</vt:lpstr>
      <vt:lpstr>Criteria voor bewijs</vt:lpstr>
      <vt:lpstr>Bewijs-kracht</vt:lpstr>
      <vt:lpstr>Leven Lang Leren tijdens PL 1</vt:lpstr>
      <vt:lpstr>Leven Lang Leren tijdens PL 2,3,4</vt:lpstr>
      <vt:lpstr>Generiek onderwijs tijdens PL</vt:lpstr>
      <vt:lpstr>Context specifiek onderwijs</vt:lpstr>
      <vt:lpstr>Begeleiden en beoordelen</vt:lpstr>
      <vt:lpstr>Pleidooien en beoordeling</vt:lpstr>
      <vt:lpstr>Voortgang praktijkleren</vt:lpstr>
      <vt:lpstr>Portfolio praktijkleren in OneDrive</vt:lpstr>
      <vt:lpstr>Opdracht pleidooi beoordelen</vt:lpstr>
      <vt:lpstr>Vragen?</vt:lpstr>
      <vt:lpstr>Evaluatie</vt:lpstr>
    </vt:vector>
  </TitlesOfParts>
  <Company>Fontys Hogescholen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Algemene informatie over  de opleiding en het praktijkleren</dc:title>
  <dc:creator>Strate-Oostland,Marije A.M.R. van der</dc:creator>
  <cp:lastModifiedBy>Raaijmakers,Ragna R.</cp:lastModifiedBy>
  <cp:revision>123</cp:revision>
  <cp:lastPrinted>2017-05-24T12:15:06Z</cp:lastPrinted>
  <dcterms:created xsi:type="dcterms:W3CDTF">2016-11-18T08:52:03Z</dcterms:created>
  <dcterms:modified xsi:type="dcterms:W3CDTF">2021-06-01T10:48:09Z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0x010100ABC00AA6EFEE4C47A29EC3C45F33D232</vt:lpwstr>
  </property>
  <property fmtid="{D5CDD505-2E9C-101B-9397-08002B2CF9AE}" pid="3" name="_dlc_DocIdItemGuid">
    <vt:lpwstr>2ca56e8e-9593-481e-9004-e1b9f22854ec</vt:lpwstr>
  </property>
</Properties>
</file>